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Roboto Black"/>
      <p:bold r:id="rId38"/>
      <p:boldItalic r:id="rId39"/>
    </p:embeddedFont>
    <p:embeddedFont>
      <p:font typeface="Roboto Medium"/>
      <p:regular r:id="rId40"/>
      <p:bold r:id="rId41"/>
      <p:italic r:id="rId42"/>
      <p:boldItalic r:id="rId43"/>
    </p:embeddedFont>
    <p:embeddedFont>
      <p:font typeface="Roboto"/>
      <p:regular r:id="rId44"/>
      <p:bold r:id="rId45"/>
      <p:italic r:id="rId46"/>
      <p:boldItalic r:id="rId47"/>
    </p:embeddedFont>
    <p:embeddedFont>
      <p:font typeface="Montserrat"/>
      <p:regular r:id="rId48"/>
      <p:bold r:id="rId49"/>
      <p:italic r:id="rId50"/>
      <p:boldItalic r:id="rId51"/>
    </p:embeddedFont>
    <p:embeddedFont>
      <p:font typeface="Roboto Light"/>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Medium-regular.fntdata"/><Relationship Id="rId42" Type="http://schemas.openxmlformats.org/officeDocument/2006/relationships/font" Target="fonts/RobotoMedium-italic.fntdata"/><Relationship Id="rId41" Type="http://schemas.openxmlformats.org/officeDocument/2006/relationships/font" Target="fonts/RobotoMedium-bold.fntdata"/><Relationship Id="rId44" Type="http://schemas.openxmlformats.org/officeDocument/2006/relationships/font" Target="fonts/Roboto-regular.fntdata"/><Relationship Id="rId43" Type="http://schemas.openxmlformats.org/officeDocument/2006/relationships/font" Target="fonts/RobotoMedium-boldItalic.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regular.fntdata"/><Relationship Id="rId47" Type="http://schemas.openxmlformats.org/officeDocument/2006/relationships/font" Target="fonts/Roboto-boldItalic.fntdata"/><Relationship Id="rId49" Type="http://schemas.openxmlformats.org/officeDocument/2006/relationships/font" Target="fonts/Montserrat-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RobotoBlack-boldItalic.fntdata"/><Relationship Id="rId38" Type="http://schemas.openxmlformats.org/officeDocument/2006/relationships/font" Target="fonts/RobotoBlack-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RobotoLight-bold.fntdata"/><Relationship Id="rId52" Type="http://schemas.openxmlformats.org/officeDocument/2006/relationships/font" Target="fonts/RobotoLight-regular.fntdata"/><Relationship Id="rId11" Type="http://schemas.openxmlformats.org/officeDocument/2006/relationships/slide" Target="slides/slide7.xml"/><Relationship Id="rId55" Type="http://schemas.openxmlformats.org/officeDocument/2006/relationships/font" Target="fonts/RobotoLight-boldItalic.fntdata"/><Relationship Id="rId10" Type="http://schemas.openxmlformats.org/officeDocument/2006/relationships/slide" Target="slides/slide6.xml"/><Relationship Id="rId54" Type="http://schemas.openxmlformats.org/officeDocument/2006/relationships/font" Target="fonts/RobotoLight-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6dac6d00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6dac6d00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941494b8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941494b8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9dbdcfaa9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9dbdcfaa9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9dbdcfaa9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9dbdcfaa9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9dbdcfaa9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9dbdcfaa9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941e5b23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941e5b23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bb56d5db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abb56d5db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dbdcfaa9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9dbdcfaa99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941494b8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c941494b8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941e5b2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941e5b2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9dbdcfaa99_1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9dbdcfaa99_1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9dbdcfaa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9dbdcfaa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dbdcfaa99_1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9dbdcfaa99_1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9dbdcfaa99_1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9dbdcfaa99_1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dbdcfaa99_1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9dbdcfaa99_1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dbdcfaa99_1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dbdcfaa99_1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c941494b8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c941494b8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941494b8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c941494b8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c941494b8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c941494b8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c941494b8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c941494b8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941494b8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941494b8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c941494b8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c941494b8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9dbdcfaa9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9dbdcfaa9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c941494b8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c941494b8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9dbdcfaa99_1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9dbdcfaa99_1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9dbdcfaa99_1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9dbdcfaa99_1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c941494b8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c941494b8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6dac6d00fd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dac6d00fd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9dbdcfaa9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9dbdcfaa9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9dbdcfaa99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9dbdcfaa9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9dbdcfaa9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9dbdcfaa9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9dbdcfaa99_1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9dbdcfaa99_1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941494b8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941494b8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1.png"/><Relationship Id="rId9"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hyperlink" Target="http://www.stackoverflow.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jp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8.jpg"/><Relationship Id="rId6" Type="http://schemas.openxmlformats.org/officeDocument/2006/relationships/image" Target="../media/image6.png"/><Relationship Id="rId7" Type="http://schemas.openxmlformats.org/officeDocument/2006/relationships/image" Target="../media/image9.jpg"/><Relationship Id="rId8"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311700" y="3153075"/>
            <a:ext cx="8520600" cy="440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Data Analytics</a:t>
            </a:r>
            <a:endParaRPr sz="1800">
              <a:solidFill>
                <a:srgbClr val="000000"/>
              </a:solidFill>
              <a:latin typeface="Roboto Medium"/>
              <a:ea typeface="Roboto Medium"/>
              <a:cs typeface="Roboto Medium"/>
              <a:sym typeface="Roboto Medium"/>
            </a:endParaRPr>
          </a:p>
          <a:p>
            <a:pPr indent="0" lvl="0" marL="0" rtl="0" algn="ctr">
              <a:spcBef>
                <a:spcPts val="0"/>
              </a:spcBef>
              <a:spcAft>
                <a:spcPts val="0"/>
              </a:spcAft>
              <a:buNone/>
            </a:pPr>
            <a:r>
              <a:rPr lang="en" sz="1800">
                <a:solidFill>
                  <a:srgbClr val="000000"/>
                </a:solidFill>
                <a:latin typeface="Roboto Medium"/>
                <a:ea typeface="Roboto Medium"/>
                <a:cs typeface="Roboto Medium"/>
                <a:sym typeface="Roboto Medium"/>
              </a:rPr>
              <a:t> Full-Time Bootcamp</a:t>
            </a:r>
            <a:endParaRPr sz="1800">
              <a:solidFill>
                <a:srgbClr val="000000"/>
              </a:solidFill>
              <a:latin typeface="Roboto Medium"/>
              <a:ea typeface="Roboto Medium"/>
              <a:cs typeface="Roboto Medium"/>
              <a:sym typeface="Roboto Medium"/>
            </a:endParaRPr>
          </a:p>
        </p:txBody>
      </p:sp>
      <p:sp>
        <p:nvSpPr>
          <p:cNvPr id="55" name="Google Shape;55;p13"/>
          <p:cNvSpPr txBox="1"/>
          <p:nvPr/>
        </p:nvSpPr>
        <p:spPr>
          <a:xfrm>
            <a:off x="311700" y="3560975"/>
            <a:ext cx="8520600" cy="34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95959"/>
                </a:solidFill>
                <a:latin typeface="Roboto Light"/>
                <a:ea typeface="Roboto Light"/>
                <a:cs typeface="Roboto Light"/>
                <a:sym typeface="Roboto Light"/>
              </a:rPr>
              <a:t>PRESENTATION AND COURSE OVERVIEW</a:t>
            </a:r>
            <a:endParaRPr>
              <a:solidFill>
                <a:srgbClr val="595959"/>
              </a:solidFill>
              <a:latin typeface="Roboto Light"/>
              <a:ea typeface="Roboto Light"/>
              <a:cs typeface="Roboto Light"/>
              <a:sym typeface="Roboto Light"/>
            </a:endParaRPr>
          </a:p>
        </p:txBody>
      </p:sp>
      <p:pic>
        <p:nvPicPr>
          <p:cNvPr id="56" name="Google Shape;56;p13"/>
          <p:cNvPicPr preferRelativeResize="0"/>
          <p:nvPr/>
        </p:nvPicPr>
        <p:blipFill>
          <a:blip r:embed="rId4">
            <a:alphaModFix/>
          </a:blip>
          <a:stretch>
            <a:fillRect/>
          </a:stretch>
        </p:blipFill>
        <p:spPr>
          <a:xfrm>
            <a:off x="3786563" y="1393225"/>
            <a:ext cx="1570875" cy="1570875"/>
          </a:xfrm>
          <a:prstGeom prst="rect">
            <a:avLst/>
          </a:prstGeom>
          <a:noFill/>
          <a:ln>
            <a:noFill/>
          </a:ln>
        </p:spPr>
      </p:pic>
      <p:pic>
        <p:nvPicPr>
          <p:cNvPr id="57" name="Google Shape;57;p13"/>
          <p:cNvPicPr preferRelativeResize="0"/>
          <p:nvPr/>
        </p:nvPicPr>
        <p:blipFill>
          <a:blip r:embed="rId5">
            <a:alphaModFix/>
          </a:blip>
          <a:stretch>
            <a:fillRect/>
          </a:stretch>
        </p:blipFill>
        <p:spPr>
          <a:xfrm>
            <a:off x="7298875" y="-1087175"/>
            <a:ext cx="2599849" cy="2803224"/>
          </a:xfrm>
          <a:prstGeom prst="rect">
            <a:avLst/>
          </a:prstGeom>
          <a:noFill/>
          <a:ln>
            <a:noFill/>
          </a:ln>
        </p:spPr>
      </p:pic>
      <p:pic>
        <p:nvPicPr>
          <p:cNvPr id="58" name="Google Shape;58;p13"/>
          <p:cNvPicPr preferRelativeResize="0"/>
          <p:nvPr/>
        </p:nvPicPr>
        <p:blipFill>
          <a:blip r:embed="rId5">
            <a:alphaModFix/>
          </a:blip>
          <a:stretch>
            <a:fillRect/>
          </a:stretch>
        </p:blipFill>
        <p:spPr>
          <a:xfrm>
            <a:off x="-732950" y="3742975"/>
            <a:ext cx="2599849" cy="28032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2"/>
          <p:cNvSpPr txBox="1"/>
          <p:nvPr/>
        </p:nvSpPr>
        <p:spPr>
          <a:xfrm>
            <a:off x="311700" y="3153075"/>
            <a:ext cx="8520600" cy="440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DATA DAY TO DAY</a:t>
            </a:r>
            <a:endParaRPr sz="1800">
              <a:solidFill>
                <a:srgbClr val="000000"/>
              </a:solidFill>
              <a:latin typeface="Roboto Medium"/>
              <a:ea typeface="Roboto Medium"/>
              <a:cs typeface="Roboto Medium"/>
              <a:sym typeface="Roboto Medium"/>
            </a:endParaRPr>
          </a:p>
        </p:txBody>
      </p:sp>
      <p:pic>
        <p:nvPicPr>
          <p:cNvPr id="142" name="Google Shape;142;p22"/>
          <p:cNvPicPr preferRelativeResize="0"/>
          <p:nvPr/>
        </p:nvPicPr>
        <p:blipFill>
          <a:blip r:embed="rId4">
            <a:alphaModFix/>
          </a:blip>
          <a:stretch>
            <a:fillRect/>
          </a:stretch>
        </p:blipFill>
        <p:spPr>
          <a:xfrm>
            <a:off x="3786563" y="1393225"/>
            <a:ext cx="1570875" cy="1570875"/>
          </a:xfrm>
          <a:prstGeom prst="rect">
            <a:avLst/>
          </a:prstGeom>
          <a:noFill/>
          <a:ln>
            <a:noFill/>
          </a:ln>
        </p:spPr>
      </p:pic>
      <p:pic>
        <p:nvPicPr>
          <p:cNvPr id="143" name="Google Shape;143;p22"/>
          <p:cNvPicPr preferRelativeResize="0"/>
          <p:nvPr/>
        </p:nvPicPr>
        <p:blipFill>
          <a:blip r:embed="rId5">
            <a:alphaModFix/>
          </a:blip>
          <a:stretch>
            <a:fillRect/>
          </a:stretch>
        </p:blipFill>
        <p:spPr>
          <a:xfrm>
            <a:off x="7298875" y="-1087175"/>
            <a:ext cx="2599849" cy="2803224"/>
          </a:xfrm>
          <a:prstGeom prst="rect">
            <a:avLst/>
          </a:prstGeom>
          <a:noFill/>
          <a:ln>
            <a:noFill/>
          </a:ln>
        </p:spPr>
      </p:pic>
      <p:pic>
        <p:nvPicPr>
          <p:cNvPr id="144" name="Google Shape;144;p22"/>
          <p:cNvPicPr preferRelativeResize="0"/>
          <p:nvPr/>
        </p:nvPicPr>
        <p:blipFill>
          <a:blip r:embed="rId5">
            <a:alphaModFix/>
          </a:blip>
          <a:stretch>
            <a:fillRect/>
          </a:stretch>
        </p:blipFill>
        <p:spPr>
          <a:xfrm>
            <a:off x="-732950" y="3742975"/>
            <a:ext cx="2599849" cy="2803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3"/>
          <p:cNvSpPr txBox="1"/>
          <p:nvPr/>
        </p:nvSpPr>
        <p:spPr>
          <a:xfrm>
            <a:off x="534900" y="517175"/>
            <a:ext cx="56652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DC5FA"/>
                </a:solidFill>
                <a:latin typeface="Roboto"/>
                <a:ea typeface="Roboto"/>
                <a:cs typeface="Roboto"/>
                <a:sym typeface="Roboto"/>
              </a:rPr>
              <a:t>Types of classes</a:t>
            </a:r>
            <a:endParaRPr b="1" sz="1800">
              <a:solidFill>
                <a:srgbClr val="2DC5FA"/>
              </a:solidFill>
              <a:latin typeface="Roboto"/>
              <a:ea typeface="Roboto"/>
              <a:cs typeface="Roboto"/>
              <a:sym typeface="Roboto"/>
            </a:endParaRPr>
          </a:p>
        </p:txBody>
      </p:sp>
      <p:sp>
        <p:nvSpPr>
          <p:cNvPr id="150" name="Google Shape;150;p23"/>
          <p:cNvSpPr txBox="1"/>
          <p:nvPr/>
        </p:nvSpPr>
        <p:spPr>
          <a:xfrm rot="-5400000">
            <a:off x="8365583" y="4210008"/>
            <a:ext cx="1183800" cy="255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lang="en" sz="1000">
                <a:solidFill>
                  <a:srgbClr val="64C3F5"/>
                </a:solidFill>
                <a:latin typeface="Roboto"/>
                <a:ea typeface="Roboto"/>
                <a:cs typeface="Roboto"/>
                <a:sym typeface="Roboto"/>
              </a:rPr>
              <a:t>Day to Day</a:t>
            </a:r>
            <a:endParaRPr b="1" sz="1000">
              <a:solidFill>
                <a:srgbClr val="64C3F5"/>
              </a:solidFill>
              <a:latin typeface="Roboto"/>
              <a:ea typeface="Roboto"/>
              <a:cs typeface="Roboto"/>
              <a:sym typeface="Roboto"/>
            </a:endParaRPr>
          </a:p>
        </p:txBody>
      </p:sp>
      <p:pic>
        <p:nvPicPr>
          <p:cNvPr id="151" name="Google Shape;151;p23"/>
          <p:cNvPicPr preferRelativeResize="0"/>
          <p:nvPr/>
        </p:nvPicPr>
        <p:blipFill>
          <a:blip r:embed="rId4">
            <a:alphaModFix/>
          </a:blip>
          <a:stretch>
            <a:fillRect/>
          </a:stretch>
        </p:blipFill>
        <p:spPr>
          <a:xfrm>
            <a:off x="4811088" y="1320788"/>
            <a:ext cx="3190875" cy="581025"/>
          </a:xfrm>
          <a:prstGeom prst="rect">
            <a:avLst/>
          </a:prstGeom>
          <a:noFill/>
          <a:ln>
            <a:noFill/>
          </a:ln>
        </p:spPr>
      </p:pic>
      <p:pic>
        <p:nvPicPr>
          <p:cNvPr id="152" name="Google Shape;152;p23"/>
          <p:cNvPicPr preferRelativeResize="0"/>
          <p:nvPr/>
        </p:nvPicPr>
        <p:blipFill>
          <a:blip r:embed="rId5">
            <a:alphaModFix/>
          </a:blip>
          <a:stretch>
            <a:fillRect/>
          </a:stretch>
        </p:blipFill>
        <p:spPr>
          <a:xfrm>
            <a:off x="661775" y="1306500"/>
            <a:ext cx="3086100" cy="609600"/>
          </a:xfrm>
          <a:prstGeom prst="rect">
            <a:avLst/>
          </a:prstGeom>
          <a:noFill/>
          <a:ln>
            <a:noFill/>
          </a:ln>
        </p:spPr>
      </p:pic>
      <p:pic>
        <p:nvPicPr>
          <p:cNvPr id="153" name="Google Shape;153;p23"/>
          <p:cNvPicPr preferRelativeResize="0"/>
          <p:nvPr/>
        </p:nvPicPr>
        <p:blipFill>
          <a:blip r:embed="rId6">
            <a:alphaModFix/>
          </a:blip>
          <a:stretch>
            <a:fillRect/>
          </a:stretch>
        </p:blipFill>
        <p:spPr>
          <a:xfrm>
            <a:off x="647488" y="3236750"/>
            <a:ext cx="3114675" cy="904875"/>
          </a:xfrm>
          <a:prstGeom prst="rect">
            <a:avLst/>
          </a:prstGeom>
          <a:noFill/>
          <a:ln>
            <a:noFill/>
          </a:ln>
        </p:spPr>
      </p:pic>
      <p:pic>
        <p:nvPicPr>
          <p:cNvPr id="154" name="Google Shape;154;p23"/>
          <p:cNvPicPr preferRelativeResize="0"/>
          <p:nvPr/>
        </p:nvPicPr>
        <p:blipFill>
          <a:blip r:embed="rId7">
            <a:alphaModFix/>
          </a:blip>
          <a:stretch>
            <a:fillRect/>
          </a:stretch>
        </p:blipFill>
        <p:spPr>
          <a:xfrm>
            <a:off x="4772325" y="2233600"/>
            <a:ext cx="3190875" cy="676275"/>
          </a:xfrm>
          <a:prstGeom prst="rect">
            <a:avLst/>
          </a:prstGeom>
          <a:noFill/>
          <a:ln>
            <a:noFill/>
          </a:ln>
        </p:spPr>
      </p:pic>
      <p:pic>
        <p:nvPicPr>
          <p:cNvPr id="155" name="Google Shape;155;p23"/>
          <p:cNvPicPr preferRelativeResize="0"/>
          <p:nvPr/>
        </p:nvPicPr>
        <p:blipFill>
          <a:blip r:embed="rId8">
            <a:alphaModFix/>
          </a:blip>
          <a:stretch>
            <a:fillRect/>
          </a:stretch>
        </p:blipFill>
        <p:spPr>
          <a:xfrm>
            <a:off x="4748250" y="3366825"/>
            <a:ext cx="3095625" cy="581025"/>
          </a:xfrm>
          <a:prstGeom prst="rect">
            <a:avLst/>
          </a:prstGeom>
          <a:noFill/>
          <a:ln>
            <a:noFill/>
          </a:ln>
        </p:spPr>
      </p:pic>
      <p:pic>
        <p:nvPicPr>
          <p:cNvPr id="156" name="Google Shape;156;p23"/>
          <p:cNvPicPr preferRelativeResize="0"/>
          <p:nvPr/>
        </p:nvPicPr>
        <p:blipFill>
          <a:blip r:embed="rId9">
            <a:alphaModFix/>
          </a:blip>
          <a:stretch>
            <a:fillRect/>
          </a:stretch>
        </p:blipFill>
        <p:spPr>
          <a:xfrm>
            <a:off x="657013" y="2354625"/>
            <a:ext cx="3095625" cy="581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4"/>
          <p:cNvSpPr txBox="1"/>
          <p:nvPr/>
        </p:nvSpPr>
        <p:spPr>
          <a:xfrm>
            <a:off x="534900" y="517175"/>
            <a:ext cx="56652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DC5FA"/>
                </a:solidFill>
                <a:latin typeface="Roboto"/>
                <a:ea typeface="Roboto"/>
                <a:cs typeface="Roboto"/>
                <a:sym typeface="Roboto"/>
              </a:rPr>
              <a:t>Types of classes</a:t>
            </a:r>
            <a:endParaRPr b="1" sz="1800">
              <a:solidFill>
                <a:srgbClr val="2DC5FA"/>
              </a:solidFill>
              <a:latin typeface="Roboto"/>
              <a:ea typeface="Roboto"/>
              <a:cs typeface="Roboto"/>
              <a:sym typeface="Roboto"/>
            </a:endParaRPr>
          </a:p>
        </p:txBody>
      </p:sp>
      <p:sp>
        <p:nvSpPr>
          <p:cNvPr id="162" name="Google Shape;162;p24"/>
          <p:cNvSpPr txBox="1"/>
          <p:nvPr/>
        </p:nvSpPr>
        <p:spPr>
          <a:xfrm>
            <a:off x="4223475" y="1306271"/>
            <a:ext cx="4156200" cy="278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800">
                <a:solidFill>
                  <a:srgbClr val="2DC5FA"/>
                </a:solidFill>
                <a:latin typeface="Roboto"/>
                <a:ea typeface="Roboto"/>
                <a:cs typeface="Roboto"/>
                <a:sym typeface="Roboto"/>
              </a:rPr>
              <a:t>Lessons</a:t>
            </a:r>
            <a:endParaRPr b="1" sz="1800">
              <a:solidFill>
                <a:srgbClr val="2DC5FA"/>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t/>
            </a:r>
            <a:endParaRPr b="1" sz="1800">
              <a:solidFill>
                <a:srgbClr val="2DC5FA"/>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rPr lang="en" sz="1200">
                <a:solidFill>
                  <a:srgbClr val="424242"/>
                </a:solidFill>
                <a:latin typeface="Roboto"/>
                <a:ea typeface="Roboto"/>
                <a:cs typeface="Roboto"/>
                <a:sym typeface="Roboto"/>
              </a:rPr>
              <a:t>Lessons are the moments where </a:t>
            </a:r>
            <a:endParaRPr sz="1200">
              <a:solidFill>
                <a:srgbClr val="424242"/>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rPr lang="en" sz="1200">
                <a:solidFill>
                  <a:srgbClr val="424242"/>
                </a:solidFill>
                <a:latin typeface="Roboto"/>
                <a:ea typeface="Roboto"/>
                <a:cs typeface="Roboto"/>
                <a:sym typeface="Roboto"/>
              </a:rPr>
              <a:t>course content will be taught.</a:t>
            </a:r>
            <a:endParaRPr sz="1200">
              <a:solidFill>
                <a:srgbClr val="424242"/>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rPr lang="en" sz="1200">
                <a:solidFill>
                  <a:srgbClr val="424242"/>
                </a:solidFill>
                <a:latin typeface="Roboto"/>
                <a:ea typeface="Roboto"/>
                <a:cs typeface="Roboto"/>
                <a:sym typeface="Roboto"/>
              </a:rPr>
              <a:t> </a:t>
            </a:r>
            <a:endParaRPr sz="1200">
              <a:solidFill>
                <a:srgbClr val="424242"/>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rPr lang="en" sz="1200">
                <a:solidFill>
                  <a:srgbClr val="424242"/>
                </a:solidFill>
                <a:latin typeface="Roboto"/>
                <a:ea typeface="Roboto"/>
                <a:cs typeface="Roboto"/>
                <a:sym typeface="Roboto"/>
              </a:rPr>
              <a:t>The content will be varied but the </a:t>
            </a:r>
            <a:endParaRPr sz="1200">
              <a:solidFill>
                <a:srgbClr val="424242"/>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rPr lang="en" sz="1200">
                <a:solidFill>
                  <a:srgbClr val="424242"/>
                </a:solidFill>
                <a:latin typeface="Roboto"/>
                <a:ea typeface="Roboto"/>
                <a:cs typeface="Roboto"/>
                <a:sym typeface="Roboto"/>
              </a:rPr>
              <a:t>objective is that these sessions are</a:t>
            </a:r>
            <a:endParaRPr sz="1200">
              <a:solidFill>
                <a:srgbClr val="424242"/>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rPr lang="en" sz="1200">
                <a:solidFill>
                  <a:srgbClr val="424242"/>
                </a:solidFill>
                <a:latin typeface="Roboto"/>
                <a:ea typeface="Roboto"/>
                <a:cs typeface="Roboto"/>
                <a:sym typeface="Roboto"/>
              </a:rPr>
              <a:t> "hands-on" and/or code along</a:t>
            </a:r>
            <a:endParaRPr sz="1200">
              <a:solidFill>
                <a:srgbClr val="424242"/>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t/>
            </a:r>
            <a:endParaRPr>
              <a:solidFill>
                <a:srgbClr val="424242"/>
              </a:solidFill>
              <a:latin typeface="Roboto Light"/>
              <a:ea typeface="Roboto Light"/>
              <a:cs typeface="Roboto Light"/>
              <a:sym typeface="Roboto Light"/>
            </a:endParaRPr>
          </a:p>
          <a:p>
            <a:pPr indent="0" lvl="0" marL="0" rtl="0" algn="just">
              <a:spcBef>
                <a:spcPts val="0"/>
              </a:spcBef>
              <a:spcAft>
                <a:spcPts val="0"/>
              </a:spcAft>
              <a:buClr>
                <a:srgbClr val="000000"/>
              </a:buClr>
              <a:buSzPts val="1100"/>
              <a:buFont typeface="Arial"/>
              <a:buNone/>
            </a:pPr>
            <a:r>
              <a:t/>
            </a:r>
            <a:endParaRPr sz="1000">
              <a:latin typeface="Roboto"/>
              <a:ea typeface="Roboto"/>
              <a:cs typeface="Roboto"/>
              <a:sym typeface="Roboto"/>
            </a:endParaRPr>
          </a:p>
          <a:p>
            <a:pPr indent="0" lvl="0" marL="0" rtl="0" algn="just">
              <a:spcBef>
                <a:spcPts val="0"/>
              </a:spcBef>
              <a:spcAft>
                <a:spcPts val="0"/>
              </a:spcAft>
              <a:buNone/>
            </a:pPr>
            <a:r>
              <a:t/>
            </a:r>
            <a:endParaRPr sz="1000">
              <a:latin typeface="Roboto"/>
              <a:ea typeface="Roboto"/>
              <a:cs typeface="Roboto"/>
              <a:sym typeface="Roboto"/>
            </a:endParaRPr>
          </a:p>
        </p:txBody>
      </p:sp>
      <p:sp>
        <p:nvSpPr>
          <p:cNvPr id="163" name="Google Shape;163;p24"/>
          <p:cNvSpPr txBox="1"/>
          <p:nvPr/>
        </p:nvSpPr>
        <p:spPr>
          <a:xfrm rot="-5400000">
            <a:off x="8365583" y="4210008"/>
            <a:ext cx="1183800" cy="255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lang="en" sz="1000">
                <a:solidFill>
                  <a:srgbClr val="64C3F5"/>
                </a:solidFill>
                <a:latin typeface="Roboto"/>
                <a:ea typeface="Roboto"/>
                <a:cs typeface="Roboto"/>
                <a:sym typeface="Roboto"/>
              </a:rPr>
              <a:t>Day to Day</a:t>
            </a:r>
            <a:endParaRPr b="1" sz="1000">
              <a:solidFill>
                <a:srgbClr val="64C3F5"/>
              </a:solidFill>
              <a:latin typeface="Roboto"/>
              <a:ea typeface="Roboto"/>
              <a:cs typeface="Roboto"/>
              <a:sym typeface="Roboto"/>
            </a:endParaRPr>
          </a:p>
        </p:txBody>
      </p:sp>
      <p:pic>
        <p:nvPicPr>
          <p:cNvPr id="164" name="Google Shape;164;p24"/>
          <p:cNvPicPr preferRelativeResize="0"/>
          <p:nvPr/>
        </p:nvPicPr>
        <p:blipFill>
          <a:blip r:embed="rId4">
            <a:alphaModFix/>
          </a:blip>
          <a:stretch>
            <a:fillRect/>
          </a:stretch>
        </p:blipFill>
        <p:spPr>
          <a:xfrm>
            <a:off x="689450" y="2308625"/>
            <a:ext cx="3086100" cy="60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5"/>
          <p:cNvSpPr txBox="1"/>
          <p:nvPr/>
        </p:nvSpPr>
        <p:spPr>
          <a:xfrm>
            <a:off x="534900" y="517175"/>
            <a:ext cx="56652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DC5FA"/>
                </a:solidFill>
                <a:latin typeface="Roboto"/>
                <a:ea typeface="Roboto"/>
                <a:cs typeface="Roboto"/>
                <a:sym typeface="Roboto"/>
              </a:rPr>
              <a:t>Types of classes</a:t>
            </a:r>
            <a:endParaRPr b="1" sz="1800">
              <a:solidFill>
                <a:srgbClr val="2DC5FA"/>
              </a:solidFill>
              <a:latin typeface="Roboto"/>
              <a:ea typeface="Roboto"/>
              <a:cs typeface="Roboto"/>
              <a:sym typeface="Roboto"/>
            </a:endParaRPr>
          </a:p>
        </p:txBody>
      </p:sp>
      <p:sp>
        <p:nvSpPr>
          <p:cNvPr id="170" name="Google Shape;170;p25"/>
          <p:cNvSpPr txBox="1"/>
          <p:nvPr/>
        </p:nvSpPr>
        <p:spPr>
          <a:xfrm>
            <a:off x="4754700" y="1306275"/>
            <a:ext cx="3205500" cy="278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800">
                <a:solidFill>
                  <a:srgbClr val="2DC5FA"/>
                </a:solidFill>
                <a:latin typeface="Roboto"/>
                <a:ea typeface="Roboto"/>
                <a:cs typeface="Roboto"/>
                <a:sym typeface="Roboto"/>
              </a:rPr>
              <a:t>Class Activities</a:t>
            </a:r>
            <a:endParaRPr b="1" sz="1800">
              <a:solidFill>
                <a:srgbClr val="2DC5FA"/>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t/>
            </a:r>
            <a:endParaRPr b="1" sz="1800">
              <a:solidFill>
                <a:srgbClr val="2DC5FA"/>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rPr lang="en" sz="1200">
                <a:solidFill>
                  <a:srgbClr val="424242"/>
                </a:solidFill>
                <a:latin typeface="Roboto"/>
                <a:ea typeface="Roboto"/>
                <a:cs typeface="Roboto"/>
                <a:sym typeface="Roboto"/>
              </a:rPr>
              <a:t>Class activities are typically small 10-15 mins exercises that are a direct application of the contents just discussed in class. </a:t>
            </a:r>
            <a:endParaRPr sz="1200">
              <a:solidFill>
                <a:srgbClr val="424242"/>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t/>
            </a:r>
            <a:endParaRPr sz="1200">
              <a:solidFill>
                <a:srgbClr val="424242"/>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rPr lang="en" sz="1200">
                <a:solidFill>
                  <a:srgbClr val="424242"/>
                </a:solidFill>
                <a:latin typeface="Roboto"/>
                <a:ea typeface="Roboto"/>
                <a:cs typeface="Roboto"/>
                <a:sym typeface="Roboto"/>
              </a:rPr>
              <a:t>They are a means to exercise  your generalization power, not exercises to judge your progress</a:t>
            </a:r>
            <a:endParaRPr sz="1200">
              <a:solidFill>
                <a:srgbClr val="424242"/>
              </a:solidFill>
              <a:latin typeface="Roboto"/>
              <a:ea typeface="Roboto"/>
              <a:cs typeface="Roboto"/>
              <a:sym typeface="Roboto"/>
            </a:endParaRPr>
          </a:p>
        </p:txBody>
      </p:sp>
      <p:sp>
        <p:nvSpPr>
          <p:cNvPr id="171" name="Google Shape;171;p25"/>
          <p:cNvSpPr txBox="1"/>
          <p:nvPr/>
        </p:nvSpPr>
        <p:spPr>
          <a:xfrm rot="-5400000">
            <a:off x="8365583" y="4210008"/>
            <a:ext cx="1183800" cy="255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lang="en" sz="1000">
                <a:solidFill>
                  <a:srgbClr val="64C3F5"/>
                </a:solidFill>
                <a:latin typeface="Roboto"/>
                <a:ea typeface="Roboto"/>
                <a:cs typeface="Roboto"/>
                <a:sym typeface="Roboto"/>
              </a:rPr>
              <a:t>Day to Day</a:t>
            </a:r>
            <a:endParaRPr b="1" sz="1000">
              <a:solidFill>
                <a:srgbClr val="64C3F5"/>
              </a:solidFill>
              <a:latin typeface="Roboto"/>
              <a:ea typeface="Roboto"/>
              <a:cs typeface="Roboto"/>
              <a:sym typeface="Roboto"/>
            </a:endParaRPr>
          </a:p>
        </p:txBody>
      </p:sp>
      <p:pic>
        <p:nvPicPr>
          <p:cNvPr id="172" name="Google Shape;172;p25"/>
          <p:cNvPicPr preferRelativeResize="0"/>
          <p:nvPr/>
        </p:nvPicPr>
        <p:blipFill>
          <a:blip r:embed="rId4">
            <a:alphaModFix/>
          </a:blip>
          <a:stretch>
            <a:fillRect/>
          </a:stretch>
        </p:blipFill>
        <p:spPr>
          <a:xfrm>
            <a:off x="657013" y="2354625"/>
            <a:ext cx="3095625" cy="581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6"/>
          <p:cNvSpPr txBox="1"/>
          <p:nvPr/>
        </p:nvSpPr>
        <p:spPr>
          <a:xfrm>
            <a:off x="534900" y="517175"/>
            <a:ext cx="56652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DC5FA"/>
                </a:solidFill>
                <a:latin typeface="Roboto"/>
                <a:ea typeface="Roboto"/>
                <a:cs typeface="Roboto"/>
                <a:sym typeface="Roboto"/>
              </a:rPr>
              <a:t>Types of classes</a:t>
            </a:r>
            <a:endParaRPr b="1" sz="1800">
              <a:solidFill>
                <a:srgbClr val="2DC5FA"/>
              </a:solidFill>
              <a:latin typeface="Roboto"/>
              <a:ea typeface="Roboto"/>
              <a:cs typeface="Roboto"/>
              <a:sym typeface="Roboto"/>
            </a:endParaRPr>
          </a:p>
        </p:txBody>
      </p:sp>
      <p:sp>
        <p:nvSpPr>
          <p:cNvPr id="178" name="Google Shape;178;p26"/>
          <p:cNvSpPr txBox="1"/>
          <p:nvPr/>
        </p:nvSpPr>
        <p:spPr>
          <a:xfrm>
            <a:off x="4223475" y="1306271"/>
            <a:ext cx="4156200" cy="278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800">
                <a:solidFill>
                  <a:srgbClr val="2DC5FA"/>
                </a:solidFill>
                <a:latin typeface="Roboto"/>
                <a:ea typeface="Roboto"/>
                <a:cs typeface="Roboto"/>
                <a:sym typeface="Roboto"/>
              </a:rPr>
              <a:t>Labs</a:t>
            </a:r>
            <a:endParaRPr b="1" sz="1800">
              <a:solidFill>
                <a:srgbClr val="2DC5FA"/>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t/>
            </a:r>
            <a:endParaRPr b="1" sz="1800">
              <a:solidFill>
                <a:srgbClr val="2DC5FA"/>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rPr lang="en" sz="1200">
                <a:solidFill>
                  <a:srgbClr val="424242"/>
                </a:solidFill>
                <a:latin typeface="Roboto"/>
                <a:ea typeface="Roboto"/>
                <a:cs typeface="Roboto"/>
                <a:sym typeface="Roboto"/>
              </a:rPr>
              <a:t>This is where the magic happens - in the labs you will be faced with several challenges about the topics taught and will learn at your own pace. A lab is not an exercise session to test your understanding, it’s a moment to learn how to solve problems on your own. </a:t>
            </a:r>
            <a:br>
              <a:rPr lang="en" sz="1200">
                <a:solidFill>
                  <a:srgbClr val="424242"/>
                </a:solidFill>
                <a:latin typeface="Roboto"/>
                <a:ea typeface="Roboto"/>
                <a:cs typeface="Roboto"/>
                <a:sym typeface="Roboto"/>
              </a:rPr>
            </a:br>
            <a:endParaRPr sz="1200">
              <a:solidFill>
                <a:srgbClr val="424242"/>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rPr lang="en" sz="1200">
                <a:solidFill>
                  <a:srgbClr val="424242"/>
                </a:solidFill>
                <a:latin typeface="Roboto"/>
                <a:ea typeface="Roboto"/>
                <a:cs typeface="Roboto"/>
                <a:sym typeface="Roboto"/>
              </a:rPr>
              <a:t>Some guidelines:</a:t>
            </a:r>
            <a:endParaRPr sz="1200">
              <a:solidFill>
                <a:srgbClr val="424242"/>
              </a:solidFill>
              <a:latin typeface="Roboto"/>
              <a:ea typeface="Roboto"/>
              <a:cs typeface="Roboto"/>
              <a:sym typeface="Roboto"/>
            </a:endParaRPr>
          </a:p>
          <a:p>
            <a:pPr indent="-304800" lvl="0" marL="457200" rtl="0" algn="l">
              <a:lnSpc>
                <a:spcPct val="115000"/>
              </a:lnSpc>
              <a:spcBef>
                <a:spcPts val="0"/>
              </a:spcBef>
              <a:spcAft>
                <a:spcPts val="0"/>
              </a:spcAft>
              <a:buClr>
                <a:srgbClr val="424242"/>
              </a:buClr>
              <a:buSzPts val="1200"/>
              <a:buFont typeface="Roboto"/>
              <a:buChar char="●"/>
            </a:pPr>
            <a:r>
              <a:rPr lang="en" sz="1200">
                <a:solidFill>
                  <a:srgbClr val="424242"/>
                </a:solidFill>
                <a:latin typeface="Roboto"/>
                <a:ea typeface="Roboto"/>
                <a:cs typeface="Roboto"/>
                <a:sym typeface="Roboto"/>
              </a:rPr>
              <a:t>Don't be afraid, it’s supposed to be hard! </a:t>
            </a:r>
            <a:endParaRPr sz="1200">
              <a:solidFill>
                <a:srgbClr val="424242"/>
              </a:solidFill>
              <a:latin typeface="Roboto"/>
              <a:ea typeface="Roboto"/>
              <a:cs typeface="Roboto"/>
              <a:sym typeface="Roboto"/>
            </a:endParaRPr>
          </a:p>
          <a:p>
            <a:pPr indent="-304800" lvl="0" marL="457200" rtl="0" algn="l">
              <a:lnSpc>
                <a:spcPct val="115000"/>
              </a:lnSpc>
              <a:spcBef>
                <a:spcPts val="0"/>
              </a:spcBef>
              <a:spcAft>
                <a:spcPts val="0"/>
              </a:spcAft>
              <a:buClr>
                <a:srgbClr val="424242"/>
              </a:buClr>
              <a:buSzPts val="1200"/>
              <a:buFont typeface="Roboto"/>
              <a:buChar char="●"/>
            </a:pPr>
            <a:r>
              <a:rPr lang="en" sz="1200">
                <a:solidFill>
                  <a:srgbClr val="424242"/>
                </a:solidFill>
                <a:latin typeface="Roboto"/>
                <a:ea typeface="Roboto"/>
                <a:cs typeface="Roboto"/>
                <a:sym typeface="Roboto"/>
              </a:rPr>
              <a:t>Help and get help from your fellow Ironhackers</a:t>
            </a:r>
            <a:endParaRPr sz="1200">
              <a:solidFill>
                <a:srgbClr val="424242"/>
              </a:solidFill>
              <a:latin typeface="Roboto"/>
              <a:ea typeface="Roboto"/>
              <a:cs typeface="Roboto"/>
              <a:sym typeface="Roboto"/>
            </a:endParaRPr>
          </a:p>
          <a:p>
            <a:pPr indent="-304800" lvl="0" marL="457200" rtl="0" algn="l">
              <a:lnSpc>
                <a:spcPct val="115000"/>
              </a:lnSpc>
              <a:spcBef>
                <a:spcPts val="0"/>
              </a:spcBef>
              <a:spcAft>
                <a:spcPts val="0"/>
              </a:spcAft>
              <a:buClr>
                <a:srgbClr val="424242"/>
              </a:buClr>
              <a:buSzPts val="1200"/>
              <a:buFont typeface="Roboto"/>
              <a:buChar char="●"/>
            </a:pPr>
            <a:r>
              <a:rPr lang="en" sz="1200">
                <a:solidFill>
                  <a:srgbClr val="424242"/>
                </a:solidFill>
                <a:latin typeface="Roboto"/>
                <a:ea typeface="Roboto"/>
                <a:cs typeface="Roboto"/>
                <a:sym typeface="Roboto"/>
              </a:rPr>
              <a:t>Don’t expect to know everything just with the content from the corresponding lesson</a:t>
            </a:r>
            <a:endParaRPr>
              <a:solidFill>
                <a:srgbClr val="424242"/>
              </a:solidFill>
              <a:latin typeface="Roboto Light"/>
              <a:ea typeface="Roboto Light"/>
              <a:cs typeface="Roboto Light"/>
              <a:sym typeface="Roboto Light"/>
            </a:endParaRPr>
          </a:p>
          <a:p>
            <a:pPr indent="0" lvl="0" marL="0" rtl="0" algn="just">
              <a:spcBef>
                <a:spcPts val="0"/>
              </a:spcBef>
              <a:spcAft>
                <a:spcPts val="0"/>
              </a:spcAft>
              <a:buClr>
                <a:srgbClr val="000000"/>
              </a:buClr>
              <a:buSzPts val="1100"/>
              <a:buFont typeface="Arial"/>
              <a:buNone/>
            </a:pPr>
            <a:r>
              <a:t/>
            </a:r>
            <a:endParaRPr sz="1000">
              <a:latin typeface="Roboto"/>
              <a:ea typeface="Roboto"/>
              <a:cs typeface="Roboto"/>
              <a:sym typeface="Roboto"/>
            </a:endParaRPr>
          </a:p>
          <a:p>
            <a:pPr indent="0" lvl="0" marL="0" rtl="0" algn="just">
              <a:spcBef>
                <a:spcPts val="0"/>
              </a:spcBef>
              <a:spcAft>
                <a:spcPts val="0"/>
              </a:spcAft>
              <a:buNone/>
            </a:pPr>
            <a:r>
              <a:t/>
            </a:r>
            <a:endParaRPr sz="1000">
              <a:latin typeface="Roboto"/>
              <a:ea typeface="Roboto"/>
              <a:cs typeface="Roboto"/>
              <a:sym typeface="Roboto"/>
            </a:endParaRPr>
          </a:p>
        </p:txBody>
      </p:sp>
      <p:sp>
        <p:nvSpPr>
          <p:cNvPr id="179" name="Google Shape;179;p26"/>
          <p:cNvSpPr txBox="1"/>
          <p:nvPr/>
        </p:nvSpPr>
        <p:spPr>
          <a:xfrm rot="-5400000">
            <a:off x="8365583" y="4210008"/>
            <a:ext cx="1183800" cy="255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lang="en" sz="1000">
                <a:solidFill>
                  <a:srgbClr val="64C3F5"/>
                </a:solidFill>
                <a:latin typeface="Roboto"/>
                <a:ea typeface="Roboto"/>
                <a:cs typeface="Roboto"/>
                <a:sym typeface="Roboto"/>
              </a:rPr>
              <a:t>Day to Day</a:t>
            </a:r>
            <a:endParaRPr b="1" sz="1000">
              <a:solidFill>
                <a:srgbClr val="64C3F5"/>
              </a:solidFill>
              <a:latin typeface="Roboto"/>
              <a:ea typeface="Roboto"/>
              <a:cs typeface="Roboto"/>
              <a:sym typeface="Roboto"/>
            </a:endParaRPr>
          </a:p>
        </p:txBody>
      </p:sp>
      <p:pic>
        <p:nvPicPr>
          <p:cNvPr id="180" name="Google Shape;180;p26"/>
          <p:cNvPicPr preferRelativeResize="0"/>
          <p:nvPr/>
        </p:nvPicPr>
        <p:blipFill>
          <a:blip r:embed="rId4">
            <a:alphaModFix/>
          </a:blip>
          <a:stretch>
            <a:fillRect/>
          </a:stretch>
        </p:blipFill>
        <p:spPr>
          <a:xfrm>
            <a:off x="647488" y="2317675"/>
            <a:ext cx="3114675" cy="904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27"/>
          <p:cNvSpPr txBox="1"/>
          <p:nvPr/>
        </p:nvSpPr>
        <p:spPr>
          <a:xfrm>
            <a:off x="534900" y="517175"/>
            <a:ext cx="56652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DC5FA"/>
                </a:solidFill>
                <a:latin typeface="Roboto"/>
                <a:ea typeface="Roboto"/>
                <a:cs typeface="Roboto"/>
                <a:sym typeface="Roboto"/>
              </a:rPr>
              <a:t>Types of classes</a:t>
            </a:r>
            <a:endParaRPr b="1" sz="1800">
              <a:solidFill>
                <a:srgbClr val="2DC5FA"/>
              </a:solidFill>
              <a:latin typeface="Roboto"/>
              <a:ea typeface="Roboto"/>
              <a:cs typeface="Roboto"/>
              <a:sym typeface="Roboto"/>
            </a:endParaRPr>
          </a:p>
        </p:txBody>
      </p:sp>
      <p:sp>
        <p:nvSpPr>
          <p:cNvPr id="186" name="Google Shape;186;p27"/>
          <p:cNvSpPr txBox="1"/>
          <p:nvPr/>
        </p:nvSpPr>
        <p:spPr>
          <a:xfrm>
            <a:off x="4677200" y="1306275"/>
            <a:ext cx="3443700" cy="278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800">
                <a:solidFill>
                  <a:srgbClr val="2DC5FA"/>
                </a:solidFill>
                <a:latin typeface="Roboto"/>
                <a:ea typeface="Roboto"/>
                <a:cs typeface="Roboto"/>
                <a:sym typeface="Roboto"/>
              </a:rPr>
              <a:t>Case Study</a:t>
            </a:r>
            <a:endParaRPr b="1" sz="1800">
              <a:solidFill>
                <a:srgbClr val="2DC5FA"/>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t/>
            </a:r>
            <a:endParaRPr b="1" sz="1800">
              <a:solidFill>
                <a:srgbClr val="2DC5FA"/>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rPr lang="en" sz="1200">
                <a:solidFill>
                  <a:srgbClr val="424242"/>
                </a:solidFill>
                <a:latin typeface="Roboto"/>
                <a:ea typeface="Roboto"/>
                <a:cs typeface="Roboto"/>
                <a:sym typeface="Roboto"/>
              </a:rPr>
              <a:t>Every week our classes will be geared towards solving an overarching problem. </a:t>
            </a:r>
            <a:endParaRPr sz="1200">
              <a:solidFill>
                <a:srgbClr val="424242"/>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t/>
            </a:r>
            <a:endParaRPr sz="1200">
              <a:solidFill>
                <a:srgbClr val="424242"/>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rPr lang="en" sz="1200">
                <a:solidFill>
                  <a:srgbClr val="424242"/>
                </a:solidFill>
                <a:latin typeface="Roboto"/>
                <a:ea typeface="Roboto"/>
                <a:cs typeface="Roboto"/>
                <a:sym typeface="Roboto"/>
              </a:rPr>
              <a:t>In the case study classes we discuss the problem at hand, the goals, limitations of our approaches so far and how we will go about solving it. </a:t>
            </a:r>
            <a:endParaRPr sz="1200">
              <a:solidFill>
                <a:srgbClr val="424242"/>
              </a:solidFill>
              <a:latin typeface="Roboto"/>
              <a:ea typeface="Roboto"/>
              <a:cs typeface="Roboto"/>
              <a:sym typeface="Roboto"/>
            </a:endParaRPr>
          </a:p>
          <a:p>
            <a:pPr indent="0" lvl="0" marL="0" rtl="0" algn="just">
              <a:spcBef>
                <a:spcPts val="0"/>
              </a:spcBef>
              <a:spcAft>
                <a:spcPts val="0"/>
              </a:spcAft>
              <a:buClr>
                <a:srgbClr val="000000"/>
              </a:buClr>
              <a:buSzPts val="1100"/>
              <a:buFont typeface="Arial"/>
              <a:buNone/>
            </a:pPr>
            <a:r>
              <a:t/>
            </a:r>
            <a:endParaRPr sz="1000">
              <a:latin typeface="Roboto"/>
              <a:ea typeface="Roboto"/>
              <a:cs typeface="Roboto"/>
              <a:sym typeface="Roboto"/>
            </a:endParaRPr>
          </a:p>
          <a:p>
            <a:pPr indent="0" lvl="0" marL="0" rtl="0" algn="just">
              <a:spcBef>
                <a:spcPts val="0"/>
              </a:spcBef>
              <a:spcAft>
                <a:spcPts val="0"/>
              </a:spcAft>
              <a:buNone/>
            </a:pPr>
            <a:r>
              <a:t/>
            </a:r>
            <a:endParaRPr sz="1000">
              <a:latin typeface="Roboto"/>
              <a:ea typeface="Roboto"/>
              <a:cs typeface="Roboto"/>
              <a:sym typeface="Roboto"/>
            </a:endParaRPr>
          </a:p>
        </p:txBody>
      </p:sp>
      <p:sp>
        <p:nvSpPr>
          <p:cNvPr id="187" name="Google Shape;187;p27"/>
          <p:cNvSpPr txBox="1"/>
          <p:nvPr/>
        </p:nvSpPr>
        <p:spPr>
          <a:xfrm rot="-5400000">
            <a:off x="8365583" y="4210008"/>
            <a:ext cx="1183800" cy="255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lang="en" sz="1000">
                <a:solidFill>
                  <a:srgbClr val="64C3F5"/>
                </a:solidFill>
                <a:latin typeface="Roboto"/>
                <a:ea typeface="Roboto"/>
                <a:cs typeface="Roboto"/>
                <a:sym typeface="Roboto"/>
              </a:rPr>
              <a:t>Day to Day</a:t>
            </a:r>
            <a:endParaRPr b="1" sz="1000">
              <a:solidFill>
                <a:srgbClr val="64C3F5"/>
              </a:solidFill>
              <a:latin typeface="Roboto"/>
              <a:ea typeface="Roboto"/>
              <a:cs typeface="Roboto"/>
              <a:sym typeface="Roboto"/>
            </a:endParaRPr>
          </a:p>
        </p:txBody>
      </p:sp>
      <p:pic>
        <p:nvPicPr>
          <p:cNvPr id="188" name="Google Shape;188;p27"/>
          <p:cNvPicPr preferRelativeResize="0"/>
          <p:nvPr/>
        </p:nvPicPr>
        <p:blipFill>
          <a:blip r:embed="rId4">
            <a:alphaModFix/>
          </a:blip>
          <a:stretch>
            <a:fillRect/>
          </a:stretch>
        </p:blipFill>
        <p:spPr>
          <a:xfrm>
            <a:off x="642050" y="2322188"/>
            <a:ext cx="3190875" cy="676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8"/>
          <p:cNvSpPr txBox="1"/>
          <p:nvPr/>
        </p:nvSpPr>
        <p:spPr>
          <a:xfrm>
            <a:off x="534900" y="517175"/>
            <a:ext cx="56652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DC5FA"/>
                </a:solidFill>
                <a:latin typeface="Roboto"/>
                <a:ea typeface="Roboto"/>
                <a:cs typeface="Roboto"/>
                <a:sym typeface="Roboto"/>
              </a:rPr>
              <a:t>Types of classes</a:t>
            </a:r>
            <a:endParaRPr b="1" sz="1800">
              <a:solidFill>
                <a:srgbClr val="2DC5FA"/>
              </a:solidFill>
              <a:latin typeface="Roboto"/>
              <a:ea typeface="Roboto"/>
              <a:cs typeface="Roboto"/>
              <a:sym typeface="Roboto"/>
            </a:endParaRPr>
          </a:p>
        </p:txBody>
      </p:sp>
      <p:sp>
        <p:nvSpPr>
          <p:cNvPr id="194" name="Google Shape;194;p28"/>
          <p:cNvSpPr txBox="1"/>
          <p:nvPr/>
        </p:nvSpPr>
        <p:spPr>
          <a:xfrm>
            <a:off x="4223475" y="1306271"/>
            <a:ext cx="4156200" cy="278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800">
                <a:solidFill>
                  <a:srgbClr val="2DC5FA"/>
                </a:solidFill>
                <a:latin typeface="Roboto"/>
                <a:ea typeface="Roboto"/>
                <a:cs typeface="Roboto"/>
                <a:sym typeface="Roboto"/>
              </a:rPr>
              <a:t>Project</a:t>
            </a:r>
            <a:endParaRPr b="1" sz="1800">
              <a:solidFill>
                <a:srgbClr val="2DC5FA"/>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t/>
            </a:r>
            <a:endParaRPr b="1" sz="1800">
              <a:solidFill>
                <a:srgbClr val="2DC5FA"/>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rPr lang="en" sz="1200">
                <a:solidFill>
                  <a:srgbClr val="424242"/>
                </a:solidFill>
                <a:latin typeface="Roboto"/>
                <a:ea typeface="Roboto"/>
                <a:cs typeface="Roboto"/>
                <a:sym typeface="Roboto"/>
              </a:rPr>
              <a:t>Projects are the ideal moments to combine what you learnt with your own Data style and interests</a:t>
            </a:r>
            <a:endParaRPr sz="1200">
              <a:solidFill>
                <a:srgbClr val="424242"/>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t/>
            </a:r>
            <a:endParaRPr sz="1200">
              <a:solidFill>
                <a:srgbClr val="424242"/>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rPr lang="en" sz="1200">
                <a:solidFill>
                  <a:srgbClr val="424242"/>
                </a:solidFill>
                <a:latin typeface="Roboto"/>
                <a:ea typeface="Roboto"/>
                <a:cs typeface="Roboto"/>
                <a:sym typeface="Roboto"/>
              </a:rPr>
              <a:t>Projects are followed by by a presentation to the class</a:t>
            </a:r>
            <a:endParaRPr sz="1200">
              <a:solidFill>
                <a:srgbClr val="424242"/>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t/>
            </a:r>
            <a:endParaRPr sz="1200">
              <a:solidFill>
                <a:srgbClr val="424242"/>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rPr lang="en" sz="1200">
                <a:solidFill>
                  <a:srgbClr val="424242"/>
                </a:solidFill>
                <a:latin typeface="Roboto"/>
                <a:ea typeface="Roboto"/>
                <a:cs typeface="Roboto"/>
                <a:sym typeface="Roboto"/>
              </a:rPr>
              <a:t>During projects you will be expected to be more independent. There will be less direction on our side  and more problem solving on your part</a:t>
            </a:r>
            <a:endParaRPr sz="1200">
              <a:solidFill>
                <a:srgbClr val="424242"/>
              </a:solidFill>
              <a:latin typeface="Roboto"/>
              <a:ea typeface="Roboto"/>
              <a:cs typeface="Roboto"/>
              <a:sym typeface="Roboto"/>
            </a:endParaRPr>
          </a:p>
          <a:p>
            <a:pPr indent="0" lvl="0" marL="0" rtl="0" algn="ctr">
              <a:lnSpc>
                <a:spcPct val="115000"/>
              </a:lnSpc>
              <a:spcBef>
                <a:spcPts val="0"/>
              </a:spcBef>
              <a:spcAft>
                <a:spcPts val="0"/>
              </a:spcAft>
              <a:buClr>
                <a:srgbClr val="000000"/>
              </a:buClr>
              <a:buSzPts val="1100"/>
              <a:buFont typeface="Arial"/>
              <a:buNone/>
            </a:pPr>
            <a:r>
              <a:t/>
            </a:r>
            <a:endParaRPr>
              <a:solidFill>
                <a:srgbClr val="424242"/>
              </a:solidFill>
              <a:latin typeface="Roboto Light"/>
              <a:ea typeface="Roboto Light"/>
              <a:cs typeface="Roboto Light"/>
              <a:sym typeface="Roboto Light"/>
            </a:endParaRPr>
          </a:p>
          <a:p>
            <a:pPr indent="0" lvl="0" marL="0" rtl="0" algn="just">
              <a:spcBef>
                <a:spcPts val="0"/>
              </a:spcBef>
              <a:spcAft>
                <a:spcPts val="0"/>
              </a:spcAft>
              <a:buClr>
                <a:srgbClr val="000000"/>
              </a:buClr>
              <a:buSzPts val="1100"/>
              <a:buFont typeface="Arial"/>
              <a:buNone/>
            </a:pPr>
            <a:r>
              <a:t/>
            </a:r>
            <a:endParaRPr sz="1000">
              <a:latin typeface="Roboto"/>
              <a:ea typeface="Roboto"/>
              <a:cs typeface="Roboto"/>
              <a:sym typeface="Roboto"/>
            </a:endParaRPr>
          </a:p>
          <a:p>
            <a:pPr indent="0" lvl="0" marL="0" rtl="0" algn="just">
              <a:spcBef>
                <a:spcPts val="0"/>
              </a:spcBef>
              <a:spcAft>
                <a:spcPts val="0"/>
              </a:spcAft>
              <a:buNone/>
            </a:pPr>
            <a:r>
              <a:t/>
            </a:r>
            <a:endParaRPr sz="1000">
              <a:latin typeface="Roboto"/>
              <a:ea typeface="Roboto"/>
              <a:cs typeface="Roboto"/>
              <a:sym typeface="Roboto"/>
            </a:endParaRPr>
          </a:p>
        </p:txBody>
      </p:sp>
      <p:sp>
        <p:nvSpPr>
          <p:cNvPr id="195" name="Google Shape;195;p28"/>
          <p:cNvSpPr txBox="1"/>
          <p:nvPr/>
        </p:nvSpPr>
        <p:spPr>
          <a:xfrm rot="-5400000">
            <a:off x="8365583" y="4210008"/>
            <a:ext cx="1183800" cy="255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lang="en" sz="1000">
                <a:solidFill>
                  <a:srgbClr val="64C3F5"/>
                </a:solidFill>
                <a:latin typeface="Roboto"/>
                <a:ea typeface="Roboto"/>
                <a:cs typeface="Roboto"/>
                <a:sym typeface="Roboto"/>
              </a:rPr>
              <a:t>Day to Day</a:t>
            </a:r>
            <a:endParaRPr b="1" sz="1000">
              <a:solidFill>
                <a:srgbClr val="64C3F5"/>
              </a:solidFill>
              <a:latin typeface="Roboto"/>
              <a:ea typeface="Roboto"/>
              <a:cs typeface="Roboto"/>
              <a:sym typeface="Roboto"/>
            </a:endParaRPr>
          </a:p>
        </p:txBody>
      </p:sp>
      <p:pic>
        <p:nvPicPr>
          <p:cNvPr id="196" name="Google Shape;196;p28"/>
          <p:cNvPicPr preferRelativeResize="0"/>
          <p:nvPr/>
        </p:nvPicPr>
        <p:blipFill>
          <a:blip r:embed="rId4">
            <a:alphaModFix/>
          </a:blip>
          <a:stretch>
            <a:fillRect/>
          </a:stretch>
        </p:blipFill>
        <p:spPr>
          <a:xfrm>
            <a:off x="695450" y="2405813"/>
            <a:ext cx="3095625" cy="581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0" name="Shape 200"/>
        <p:cNvGrpSpPr/>
        <p:nvPr/>
      </p:nvGrpSpPr>
      <p:grpSpPr>
        <a:xfrm>
          <a:off x="0" y="0"/>
          <a:ext cx="0" cy="0"/>
          <a:chOff x="0" y="0"/>
          <a:chExt cx="0" cy="0"/>
        </a:xfrm>
      </p:grpSpPr>
      <p:pic>
        <p:nvPicPr>
          <p:cNvPr id="201" name="Google Shape;201;p29"/>
          <p:cNvPicPr preferRelativeResize="0"/>
          <p:nvPr/>
        </p:nvPicPr>
        <p:blipFill>
          <a:blip r:embed="rId3">
            <a:alphaModFix/>
          </a:blip>
          <a:stretch>
            <a:fillRect/>
          </a:stretch>
        </p:blipFill>
        <p:spPr>
          <a:xfrm>
            <a:off x="152400" y="152400"/>
            <a:ext cx="8601137"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0"/>
          <p:cNvSpPr txBox="1"/>
          <p:nvPr/>
        </p:nvSpPr>
        <p:spPr>
          <a:xfrm>
            <a:off x="534900" y="517175"/>
            <a:ext cx="56652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DC5FA"/>
                </a:solidFill>
                <a:latin typeface="Roboto"/>
                <a:ea typeface="Roboto"/>
                <a:cs typeface="Roboto"/>
                <a:sym typeface="Roboto"/>
              </a:rPr>
              <a:t>Day to day vs the Big Picture</a:t>
            </a:r>
            <a:endParaRPr b="1" sz="1800">
              <a:solidFill>
                <a:srgbClr val="2DC5FA"/>
              </a:solidFill>
              <a:latin typeface="Roboto"/>
              <a:ea typeface="Roboto"/>
              <a:cs typeface="Roboto"/>
              <a:sym typeface="Roboto"/>
            </a:endParaRPr>
          </a:p>
        </p:txBody>
      </p:sp>
      <p:sp>
        <p:nvSpPr>
          <p:cNvPr id="207" name="Google Shape;207;p30"/>
          <p:cNvSpPr txBox="1"/>
          <p:nvPr/>
        </p:nvSpPr>
        <p:spPr>
          <a:xfrm>
            <a:off x="557050" y="1345025"/>
            <a:ext cx="4009500" cy="2780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rgbClr val="000000"/>
              </a:buClr>
              <a:buSzPts val="1100"/>
              <a:buFont typeface="Arial"/>
              <a:buNone/>
            </a:pPr>
            <a:r>
              <a:rPr b="1" lang="en" sz="1800">
                <a:solidFill>
                  <a:srgbClr val="2DC5FA"/>
                </a:solidFill>
                <a:latin typeface="Roboto"/>
                <a:ea typeface="Roboto"/>
                <a:cs typeface="Roboto"/>
                <a:sym typeface="Roboto"/>
              </a:rPr>
              <a:t>To Graduate </a:t>
            </a:r>
            <a:r>
              <a:rPr lang="en" sz="1800">
                <a:solidFill>
                  <a:srgbClr val="2DC5FA"/>
                </a:solidFill>
                <a:latin typeface="Roboto Light"/>
                <a:ea typeface="Roboto Light"/>
                <a:cs typeface="Roboto Light"/>
                <a:sym typeface="Roboto Light"/>
              </a:rPr>
              <a:t>you must</a:t>
            </a:r>
            <a:endParaRPr sz="1800">
              <a:solidFill>
                <a:srgbClr val="2DC5FA"/>
              </a:solidFill>
              <a:latin typeface="Roboto Light"/>
              <a:ea typeface="Roboto Light"/>
              <a:cs typeface="Roboto Light"/>
              <a:sym typeface="Roboto Light"/>
            </a:endParaRPr>
          </a:p>
          <a:p>
            <a:pPr indent="0" lvl="0" marL="0" rtl="0" algn="just">
              <a:lnSpc>
                <a:spcPct val="115000"/>
              </a:lnSpc>
              <a:spcBef>
                <a:spcPts val="0"/>
              </a:spcBef>
              <a:spcAft>
                <a:spcPts val="0"/>
              </a:spcAft>
              <a:buClr>
                <a:srgbClr val="000000"/>
              </a:buClr>
              <a:buSzPts val="1100"/>
              <a:buFont typeface="Arial"/>
              <a:buNone/>
            </a:pPr>
            <a:r>
              <a:t/>
            </a:r>
            <a:endParaRPr b="1" sz="1800">
              <a:solidFill>
                <a:srgbClr val="2DC5FA"/>
              </a:solidFill>
              <a:latin typeface="Roboto"/>
              <a:ea typeface="Roboto"/>
              <a:cs typeface="Roboto"/>
              <a:sym typeface="Roboto"/>
            </a:endParaRPr>
          </a:p>
          <a:p>
            <a:pPr indent="-285750" lvl="0" marL="428625" rtl="0" algn="l">
              <a:lnSpc>
                <a:spcPct val="150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   Complete all the requirements for all  your projects on time.</a:t>
            </a:r>
            <a:endParaRPr>
              <a:solidFill>
                <a:schemeClr val="dk1"/>
              </a:solidFill>
              <a:latin typeface="Montserrat"/>
              <a:ea typeface="Montserrat"/>
              <a:cs typeface="Montserrat"/>
              <a:sym typeface="Montserrat"/>
            </a:endParaRPr>
          </a:p>
          <a:p>
            <a:pPr indent="-285750" lvl="0" marL="428625" rtl="0" algn="l">
              <a:lnSpc>
                <a:spcPct val="150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   Successfully turn in your labs </a:t>
            </a:r>
            <a:endParaRPr>
              <a:solidFill>
                <a:schemeClr val="dk1"/>
              </a:solidFill>
              <a:latin typeface="Montserrat"/>
              <a:ea typeface="Montserrat"/>
              <a:cs typeface="Montserrat"/>
              <a:sym typeface="Montserrat"/>
            </a:endParaRPr>
          </a:p>
          <a:p>
            <a:pPr indent="-285750" lvl="0" marL="428625" rtl="0" algn="l">
              <a:lnSpc>
                <a:spcPct val="150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   Follow code of conduct</a:t>
            </a:r>
            <a:endParaRPr>
              <a:solidFill>
                <a:schemeClr val="dk1"/>
              </a:solidFill>
              <a:latin typeface="Montserrat"/>
              <a:ea typeface="Montserrat"/>
              <a:cs typeface="Montserrat"/>
              <a:sym typeface="Montserrat"/>
            </a:endParaRPr>
          </a:p>
          <a:p>
            <a:pPr indent="-285750" lvl="0" marL="428625" rtl="0" algn="l">
              <a:lnSpc>
                <a:spcPct val="150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   Miss no more than 3 days of class</a:t>
            </a:r>
            <a:endParaRPr>
              <a:solidFill>
                <a:schemeClr val="dk1"/>
              </a:solidFill>
              <a:latin typeface="Montserrat"/>
              <a:ea typeface="Montserrat"/>
              <a:cs typeface="Montserrat"/>
              <a:sym typeface="Montserrat"/>
            </a:endParaRPr>
          </a:p>
          <a:p>
            <a:pPr indent="-285750" lvl="0" marL="885825" rtl="0" algn="l">
              <a:lnSpc>
                <a:spcPct val="150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  3 tardies is one skipped day.</a:t>
            </a:r>
            <a:endParaRPr>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rgbClr val="000000"/>
              </a:buClr>
              <a:buSzPts val="1100"/>
              <a:buFont typeface="Arial"/>
              <a:buNone/>
            </a:pPr>
            <a:r>
              <a:t/>
            </a:r>
            <a:endParaRPr sz="1200">
              <a:solidFill>
                <a:srgbClr val="424242"/>
              </a:solidFill>
              <a:latin typeface="Roboto"/>
              <a:ea typeface="Roboto"/>
              <a:cs typeface="Roboto"/>
              <a:sym typeface="Roboto"/>
            </a:endParaRPr>
          </a:p>
          <a:p>
            <a:pPr indent="0" lvl="0" marL="0" rtl="0" algn="just">
              <a:spcBef>
                <a:spcPts val="0"/>
              </a:spcBef>
              <a:spcAft>
                <a:spcPts val="0"/>
              </a:spcAft>
              <a:buClr>
                <a:srgbClr val="000000"/>
              </a:buClr>
              <a:buSzPts val="1100"/>
              <a:buFont typeface="Arial"/>
              <a:buNone/>
            </a:pPr>
            <a:r>
              <a:t/>
            </a:r>
            <a:endParaRPr sz="1000">
              <a:latin typeface="Roboto"/>
              <a:ea typeface="Roboto"/>
              <a:cs typeface="Roboto"/>
              <a:sym typeface="Roboto"/>
            </a:endParaRPr>
          </a:p>
          <a:p>
            <a:pPr indent="0" lvl="0" marL="0" rtl="0" algn="just">
              <a:spcBef>
                <a:spcPts val="0"/>
              </a:spcBef>
              <a:spcAft>
                <a:spcPts val="0"/>
              </a:spcAft>
              <a:buNone/>
            </a:pPr>
            <a:r>
              <a:t/>
            </a:r>
            <a:endParaRPr sz="1000">
              <a:latin typeface="Roboto"/>
              <a:ea typeface="Roboto"/>
              <a:cs typeface="Roboto"/>
              <a:sym typeface="Roboto"/>
            </a:endParaRPr>
          </a:p>
        </p:txBody>
      </p:sp>
      <p:sp>
        <p:nvSpPr>
          <p:cNvPr id="208" name="Google Shape;208;p30"/>
          <p:cNvSpPr txBox="1"/>
          <p:nvPr/>
        </p:nvSpPr>
        <p:spPr>
          <a:xfrm rot="-5400000">
            <a:off x="8365583" y="4210008"/>
            <a:ext cx="1183800" cy="255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lang="en" sz="1000">
                <a:solidFill>
                  <a:srgbClr val="64C3F5"/>
                </a:solidFill>
                <a:latin typeface="Roboto"/>
                <a:ea typeface="Roboto"/>
                <a:cs typeface="Roboto"/>
                <a:sym typeface="Roboto"/>
              </a:rPr>
              <a:t>Day to Day</a:t>
            </a:r>
            <a:endParaRPr b="1" sz="1000">
              <a:solidFill>
                <a:srgbClr val="64C3F5"/>
              </a:solidFill>
              <a:latin typeface="Roboto"/>
              <a:ea typeface="Roboto"/>
              <a:cs typeface="Roboto"/>
              <a:sym typeface="Roboto"/>
            </a:endParaRPr>
          </a:p>
        </p:txBody>
      </p:sp>
      <p:sp>
        <p:nvSpPr>
          <p:cNvPr id="209" name="Google Shape;209;p30"/>
          <p:cNvSpPr txBox="1"/>
          <p:nvPr/>
        </p:nvSpPr>
        <p:spPr>
          <a:xfrm>
            <a:off x="4926350" y="1324425"/>
            <a:ext cx="3510300" cy="2094900"/>
          </a:xfrm>
          <a:prstGeom prst="rect">
            <a:avLst/>
          </a:prstGeom>
          <a:noFill/>
          <a:ln>
            <a:noFill/>
          </a:ln>
        </p:spPr>
        <p:txBody>
          <a:bodyPr anchorCtr="0" anchor="t" bIns="91425" lIns="91425" spcFirstLastPara="1" rIns="91425" wrap="square" tIns="91425">
            <a:noAutofit/>
          </a:bodyPr>
          <a:lstStyle/>
          <a:p>
            <a:pPr indent="0" lvl="0" marL="142875" rtl="0" algn="l">
              <a:lnSpc>
                <a:spcPct val="150000"/>
              </a:lnSpc>
              <a:spcBef>
                <a:spcPts val="0"/>
              </a:spcBef>
              <a:spcAft>
                <a:spcPts val="0"/>
              </a:spcAft>
              <a:buClr>
                <a:schemeClr val="dk1"/>
              </a:buClr>
              <a:buSzPts val="1100"/>
              <a:buFont typeface="Arial"/>
              <a:buNone/>
            </a:pPr>
            <a:r>
              <a:rPr lang="en" sz="1100">
                <a:solidFill>
                  <a:srgbClr val="666666"/>
                </a:solidFill>
                <a:latin typeface="Montserrat"/>
                <a:ea typeface="Montserrat"/>
                <a:cs typeface="Montserrat"/>
                <a:sym typeface="Montserrat"/>
              </a:rPr>
              <a:t>Depending on the day you may not be able to complete all labs at once. That is expected. </a:t>
            </a:r>
            <a:endParaRPr sz="1100">
              <a:solidFill>
                <a:srgbClr val="666666"/>
              </a:solidFill>
              <a:latin typeface="Montserrat"/>
              <a:ea typeface="Montserrat"/>
              <a:cs typeface="Montserrat"/>
              <a:sym typeface="Montserrat"/>
            </a:endParaRPr>
          </a:p>
          <a:p>
            <a:pPr indent="0" lvl="0" marL="142875" rtl="0" algn="l">
              <a:lnSpc>
                <a:spcPct val="150000"/>
              </a:lnSpc>
              <a:spcBef>
                <a:spcPts val="0"/>
              </a:spcBef>
              <a:spcAft>
                <a:spcPts val="0"/>
              </a:spcAft>
              <a:buClr>
                <a:schemeClr val="dk1"/>
              </a:buClr>
              <a:buSzPts val="1100"/>
              <a:buFont typeface="Arial"/>
              <a:buNone/>
            </a:pPr>
            <a:r>
              <a:rPr lang="en" sz="1100">
                <a:solidFill>
                  <a:srgbClr val="666666"/>
                </a:solidFill>
                <a:latin typeface="Montserrat"/>
                <a:ea typeface="Montserrat"/>
                <a:cs typeface="Montserrat"/>
                <a:sym typeface="Montserrat"/>
              </a:rPr>
              <a:t>You should strive, however, to </a:t>
            </a:r>
            <a:r>
              <a:rPr b="1" lang="en" sz="1100">
                <a:solidFill>
                  <a:srgbClr val="666666"/>
                </a:solidFill>
                <a:latin typeface="Montserrat"/>
                <a:ea typeface="Montserrat"/>
                <a:cs typeface="Montserrat"/>
                <a:sym typeface="Montserrat"/>
              </a:rPr>
              <a:t>submit </a:t>
            </a:r>
            <a:r>
              <a:rPr b="1" i="1" lang="en" sz="1100">
                <a:solidFill>
                  <a:srgbClr val="666666"/>
                </a:solidFill>
                <a:latin typeface="Montserrat"/>
                <a:ea typeface="Montserrat"/>
                <a:cs typeface="Montserrat"/>
                <a:sym typeface="Montserrat"/>
              </a:rPr>
              <a:t>something</a:t>
            </a:r>
            <a:r>
              <a:rPr b="1" lang="en" sz="1100">
                <a:solidFill>
                  <a:srgbClr val="666666"/>
                </a:solidFill>
                <a:latin typeface="Montserrat"/>
                <a:ea typeface="Montserrat"/>
                <a:cs typeface="Montserrat"/>
                <a:sym typeface="Montserrat"/>
              </a:rPr>
              <a:t> by the end of the day</a:t>
            </a:r>
            <a:r>
              <a:rPr lang="en" sz="1100">
                <a:solidFill>
                  <a:srgbClr val="666666"/>
                </a:solidFill>
                <a:latin typeface="Montserrat"/>
                <a:ea typeface="Montserrat"/>
                <a:cs typeface="Montserrat"/>
                <a:sym typeface="Montserrat"/>
              </a:rPr>
              <a:t> for each lab and </a:t>
            </a:r>
            <a:r>
              <a:rPr b="1" lang="en" sz="1100">
                <a:solidFill>
                  <a:srgbClr val="666666"/>
                </a:solidFill>
                <a:latin typeface="Montserrat"/>
                <a:ea typeface="Montserrat"/>
                <a:cs typeface="Montserrat"/>
                <a:sym typeface="Montserrat"/>
              </a:rPr>
              <a:t>start each week up to date</a:t>
            </a:r>
            <a:r>
              <a:rPr lang="en" sz="1100">
                <a:solidFill>
                  <a:srgbClr val="666666"/>
                </a:solidFill>
                <a:latin typeface="Montserrat"/>
                <a:ea typeface="Montserrat"/>
                <a:cs typeface="Montserrat"/>
                <a:sym typeface="Montserrat"/>
              </a:rPr>
              <a:t> on labs.</a:t>
            </a:r>
            <a:endParaRPr sz="1100">
              <a:solidFill>
                <a:srgbClr val="666666"/>
              </a:solidFill>
              <a:latin typeface="Montserrat"/>
              <a:ea typeface="Montserrat"/>
              <a:cs typeface="Montserrat"/>
              <a:sym typeface="Montserrat"/>
            </a:endParaRPr>
          </a:p>
          <a:p>
            <a:pPr indent="0" lvl="0" marL="142875" rtl="0" algn="l">
              <a:lnSpc>
                <a:spcPct val="150000"/>
              </a:lnSpc>
              <a:spcBef>
                <a:spcPts val="0"/>
              </a:spcBef>
              <a:spcAft>
                <a:spcPts val="0"/>
              </a:spcAft>
              <a:buClr>
                <a:schemeClr val="dk1"/>
              </a:buClr>
              <a:buSzPts val="1100"/>
              <a:buFont typeface="Arial"/>
              <a:buNone/>
            </a:pPr>
            <a:r>
              <a:rPr lang="en" sz="1100">
                <a:solidFill>
                  <a:srgbClr val="666666"/>
                </a:solidFill>
                <a:latin typeface="Montserrat"/>
                <a:ea typeface="Montserrat"/>
                <a:cs typeface="Montserrat"/>
                <a:sym typeface="Montserrat"/>
              </a:rPr>
              <a:t>Believe us when we tell you that letting it snowball is much worse.</a:t>
            </a:r>
            <a:endParaRPr sz="1100">
              <a:solidFill>
                <a:srgbClr val="666666"/>
              </a:solidFill>
              <a:latin typeface="Roboto"/>
              <a:ea typeface="Roboto"/>
              <a:cs typeface="Roboto"/>
              <a:sym typeface="Roboto"/>
            </a:endParaRPr>
          </a:p>
          <a:p>
            <a:pPr indent="0" lvl="0" marL="0" rtl="0" algn="just">
              <a:spcBef>
                <a:spcPts val="0"/>
              </a:spcBef>
              <a:spcAft>
                <a:spcPts val="0"/>
              </a:spcAft>
              <a:buNone/>
            </a:pPr>
            <a:r>
              <a:t/>
            </a:r>
            <a:endParaRPr sz="1100">
              <a:solidFill>
                <a:srgbClr val="666666"/>
              </a:solidFill>
              <a:latin typeface="Roboto"/>
              <a:ea typeface="Roboto"/>
              <a:cs typeface="Roboto"/>
              <a:sym typeface="Roboto"/>
            </a:endParaRPr>
          </a:p>
        </p:txBody>
      </p:sp>
      <p:sp>
        <p:nvSpPr>
          <p:cNvPr id="210" name="Google Shape;210;p30"/>
          <p:cNvSpPr txBox="1"/>
          <p:nvPr/>
        </p:nvSpPr>
        <p:spPr>
          <a:xfrm>
            <a:off x="4926350" y="3592225"/>
            <a:ext cx="3355200" cy="697500"/>
          </a:xfrm>
          <a:prstGeom prst="rect">
            <a:avLst/>
          </a:prstGeom>
          <a:noFill/>
          <a:ln>
            <a:noFill/>
          </a:ln>
        </p:spPr>
        <p:txBody>
          <a:bodyPr anchorCtr="0" anchor="t" bIns="91425" lIns="91425" spcFirstLastPara="1" rIns="91425" wrap="square" tIns="91425">
            <a:noAutofit/>
          </a:bodyPr>
          <a:lstStyle/>
          <a:p>
            <a:pPr indent="0" lvl="0" marL="142875" rtl="0" algn="just">
              <a:spcBef>
                <a:spcPts val="0"/>
              </a:spcBef>
              <a:spcAft>
                <a:spcPts val="0"/>
              </a:spcAft>
              <a:buNone/>
            </a:pPr>
            <a:r>
              <a:rPr lang="en" sz="1100">
                <a:solidFill>
                  <a:srgbClr val="666666"/>
                </a:solidFill>
                <a:latin typeface="Montserrat"/>
                <a:ea typeface="Montserrat"/>
                <a:cs typeface="Montserrat"/>
                <a:sym typeface="Montserrat"/>
              </a:rPr>
              <a:t>If you need to skip a day or some time, </a:t>
            </a:r>
            <a:r>
              <a:rPr b="1" lang="en" sz="1100">
                <a:solidFill>
                  <a:srgbClr val="666666"/>
                </a:solidFill>
                <a:latin typeface="Montserrat"/>
                <a:ea typeface="Montserrat"/>
                <a:cs typeface="Montserrat"/>
                <a:sym typeface="Montserrat"/>
              </a:rPr>
              <a:t>please let us know</a:t>
            </a:r>
            <a:r>
              <a:rPr lang="en" sz="1100">
                <a:solidFill>
                  <a:srgbClr val="666666"/>
                </a:solidFill>
                <a:latin typeface="Montserrat"/>
                <a:ea typeface="Montserrat"/>
                <a:cs typeface="Montserrat"/>
                <a:sym typeface="Montserrat"/>
              </a:rPr>
              <a:t> as soon as possible via slack, message or email. </a:t>
            </a:r>
            <a:endParaRPr sz="1100">
              <a:solidFill>
                <a:srgbClr val="666666"/>
              </a:solidFill>
              <a:latin typeface="Roboto"/>
              <a:ea typeface="Roboto"/>
              <a:cs typeface="Roboto"/>
              <a:sym typeface="Roboto"/>
            </a:endParaRPr>
          </a:p>
        </p:txBody>
      </p:sp>
      <p:cxnSp>
        <p:nvCxnSpPr>
          <p:cNvPr id="211" name="Google Shape;211;p30"/>
          <p:cNvCxnSpPr>
            <a:stCxn id="209" idx="1"/>
            <a:endCxn id="212" idx="3"/>
          </p:cNvCxnSpPr>
          <p:nvPr/>
        </p:nvCxnSpPr>
        <p:spPr>
          <a:xfrm flipH="1">
            <a:off x="4306250" y="2371875"/>
            <a:ext cx="620100" cy="456300"/>
          </a:xfrm>
          <a:prstGeom prst="bentConnector3">
            <a:avLst>
              <a:gd fmla="val 49992" name="adj1"/>
            </a:avLst>
          </a:prstGeom>
          <a:noFill/>
          <a:ln cap="flat" cmpd="sng" w="9525">
            <a:solidFill>
              <a:schemeClr val="dk2"/>
            </a:solidFill>
            <a:prstDash val="solid"/>
            <a:round/>
            <a:headEnd len="med" w="med" type="none"/>
            <a:tailEnd len="med" w="med" type="none"/>
          </a:ln>
        </p:spPr>
      </p:cxnSp>
      <p:sp>
        <p:nvSpPr>
          <p:cNvPr id="212" name="Google Shape;212;p30"/>
          <p:cNvSpPr/>
          <p:nvPr/>
        </p:nvSpPr>
        <p:spPr>
          <a:xfrm>
            <a:off x="978750" y="2667675"/>
            <a:ext cx="3327600" cy="321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p:nvPr/>
        </p:nvSpPr>
        <p:spPr>
          <a:xfrm>
            <a:off x="967675" y="3304375"/>
            <a:ext cx="3338700" cy="66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 name="Google Shape;214;p30"/>
          <p:cNvCxnSpPr>
            <a:stCxn id="210" idx="1"/>
            <a:endCxn id="213" idx="3"/>
          </p:cNvCxnSpPr>
          <p:nvPr/>
        </p:nvCxnSpPr>
        <p:spPr>
          <a:xfrm rot="10800000">
            <a:off x="4306250" y="3639475"/>
            <a:ext cx="620100" cy="301500"/>
          </a:xfrm>
          <a:prstGeom prst="bentConnector3">
            <a:avLst>
              <a:gd fmla="val 4999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31"/>
          <p:cNvSpPr/>
          <p:nvPr/>
        </p:nvSpPr>
        <p:spPr>
          <a:xfrm>
            <a:off x="5262075" y="2869275"/>
            <a:ext cx="1777800" cy="3996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TA / LT</a:t>
            </a:r>
            <a:endParaRPr>
              <a:solidFill>
                <a:srgbClr val="FFFFFF"/>
              </a:solidFill>
              <a:latin typeface="Roboto"/>
              <a:ea typeface="Roboto"/>
              <a:cs typeface="Roboto"/>
              <a:sym typeface="Roboto"/>
            </a:endParaRPr>
          </a:p>
        </p:txBody>
      </p:sp>
      <p:sp>
        <p:nvSpPr>
          <p:cNvPr id="220" name="Google Shape;220;p31"/>
          <p:cNvSpPr/>
          <p:nvPr/>
        </p:nvSpPr>
        <p:spPr>
          <a:xfrm>
            <a:off x="2181425" y="2699925"/>
            <a:ext cx="1777800" cy="738300"/>
          </a:xfrm>
          <a:prstGeom prst="chevron">
            <a:avLst>
              <a:gd fmla="val 50000" name="adj"/>
            </a:avLst>
          </a:prstGeom>
          <a:solidFill>
            <a:srgbClr val="A72A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Online resources</a:t>
            </a:r>
            <a:endParaRPr>
              <a:solidFill>
                <a:srgbClr val="FFFFFF"/>
              </a:solidFill>
              <a:latin typeface="Roboto"/>
              <a:ea typeface="Roboto"/>
              <a:cs typeface="Roboto"/>
              <a:sym typeface="Roboto"/>
            </a:endParaRPr>
          </a:p>
        </p:txBody>
      </p:sp>
      <p:sp>
        <p:nvSpPr>
          <p:cNvPr id="221" name="Google Shape;221;p31"/>
          <p:cNvSpPr txBox="1"/>
          <p:nvPr/>
        </p:nvSpPr>
        <p:spPr>
          <a:xfrm>
            <a:off x="643250" y="1021575"/>
            <a:ext cx="7805700" cy="1564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t/>
            </a:r>
            <a:endParaRPr sz="1200">
              <a:latin typeface="Roboto"/>
              <a:ea typeface="Roboto"/>
              <a:cs typeface="Roboto"/>
              <a:sym typeface="Roboto"/>
            </a:endParaRPr>
          </a:p>
          <a:p>
            <a:pPr indent="0" lvl="0" marL="0" rtl="0" algn="just">
              <a:spcBef>
                <a:spcPts val="0"/>
              </a:spcBef>
              <a:spcAft>
                <a:spcPts val="0"/>
              </a:spcAft>
              <a:buNone/>
            </a:pPr>
            <a:r>
              <a:rPr lang="en" sz="1200">
                <a:latin typeface="Roboto"/>
                <a:ea typeface="Roboto"/>
                <a:cs typeface="Roboto"/>
                <a:sym typeface="Roboto"/>
              </a:rPr>
              <a:t>Feeling stuck? Banging your head on why your code is not coming up with the answer you expect? Feeling like you are missing something to understand a particular statistical concept? No worries, we’ve all been there. Heck, I’m there 90% of my waking time.</a:t>
            </a:r>
            <a:endParaRPr sz="1200">
              <a:latin typeface="Roboto"/>
              <a:ea typeface="Roboto"/>
              <a:cs typeface="Roboto"/>
              <a:sym typeface="Roboto"/>
            </a:endParaRPr>
          </a:p>
          <a:p>
            <a:pPr indent="0" lvl="0" marL="0" rtl="0" algn="just">
              <a:spcBef>
                <a:spcPts val="0"/>
              </a:spcBef>
              <a:spcAft>
                <a:spcPts val="0"/>
              </a:spcAft>
              <a:buNone/>
            </a:pPr>
            <a:r>
              <a:t/>
            </a:r>
            <a:endParaRPr sz="1200">
              <a:latin typeface="Roboto"/>
              <a:ea typeface="Roboto"/>
              <a:cs typeface="Roboto"/>
              <a:sym typeface="Roboto"/>
            </a:endParaRPr>
          </a:p>
          <a:p>
            <a:pPr indent="0" lvl="0" marL="0" rtl="0" algn="just">
              <a:spcBef>
                <a:spcPts val="0"/>
              </a:spcBef>
              <a:spcAft>
                <a:spcPts val="0"/>
              </a:spcAft>
              <a:buNone/>
            </a:pPr>
            <a:r>
              <a:rPr lang="en" sz="1200">
                <a:latin typeface="Roboto"/>
                <a:ea typeface="Roboto"/>
                <a:cs typeface="Roboto"/>
                <a:sym typeface="Roboto"/>
              </a:rPr>
              <a:t>Whenever you feel like you need help, reach out! But do it in a smart way, follow the question funnel:  </a:t>
            </a:r>
            <a:endParaRPr sz="1200">
              <a:solidFill>
                <a:srgbClr val="000000"/>
              </a:solidFill>
              <a:latin typeface="Roboto Medium"/>
              <a:ea typeface="Roboto Medium"/>
              <a:cs typeface="Roboto Medium"/>
              <a:sym typeface="Roboto Medium"/>
            </a:endParaRPr>
          </a:p>
        </p:txBody>
      </p:sp>
      <p:sp>
        <p:nvSpPr>
          <p:cNvPr id="222" name="Google Shape;222;p31"/>
          <p:cNvSpPr txBox="1"/>
          <p:nvPr/>
        </p:nvSpPr>
        <p:spPr>
          <a:xfrm>
            <a:off x="534900" y="517175"/>
            <a:ext cx="56652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DC5FA"/>
                </a:solidFill>
                <a:latin typeface="Roboto"/>
                <a:ea typeface="Roboto"/>
                <a:cs typeface="Roboto"/>
                <a:sym typeface="Roboto"/>
              </a:rPr>
              <a:t>The question funnel</a:t>
            </a:r>
            <a:endParaRPr b="1" sz="1800">
              <a:solidFill>
                <a:srgbClr val="2DC5FA"/>
              </a:solidFill>
              <a:latin typeface="Roboto"/>
              <a:ea typeface="Roboto"/>
              <a:cs typeface="Roboto"/>
              <a:sym typeface="Roboto"/>
            </a:endParaRPr>
          </a:p>
        </p:txBody>
      </p:sp>
      <p:sp>
        <p:nvSpPr>
          <p:cNvPr id="223" name="Google Shape;223;p31"/>
          <p:cNvSpPr/>
          <p:nvPr/>
        </p:nvSpPr>
        <p:spPr>
          <a:xfrm>
            <a:off x="750450" y="2606975"/>
            <a:ext cx="1907700" cy="8889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Course Materials</a:t>
            </a:r>
            <a:endParaRPr>
              <a:solidFill>
                <a:srgbClr val="FFFFFF"/>
              </a:solidFill>
              <a:latin typeface="Roboto"/>
              <a:ea typeface="Roboto"/>
              <a:cs typeface="Roboto"/>
              <a:sym typeface="Roboto"/>
            </a:endParaRPr>
          </a:p>
        </p:txBody>
      </p:sp>
      <p:sp>
        <p:nvSpPr>
          <p:cNvPr id="224" name="Google Shape;224;p31"/>
          <p:cNvSpPr/>
          <p:nvPr/>
        </p:nvSpPr>
        <p:spPr>
          <a:xfrm>
            <a:off x="3683100" y="2803575"/>
            <a:ext cx="1777800" cy="531000"/>
          </a:xfrm>
          <a:prstGeom prst="chevron">
            <a:avLst>
              <a:gd fmla="val 50000" name="adj"/>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Cohort</a:t>
            </a:r>
            <a:endParaRPr>
              <a:solidFill>
                <a:srgbClr val="FFFFFF"/>
              </a:solidFill>
              <a:latin typeface="Roboto"/>
              <a:ea typeface="Roboto"/>
              <a:cs typeface="Roboto"/>
              <a:sym typeface="Roboto"/>
            </a:endParaRPr>
          </a:p>
        </p:txBody>
      </p:sp>
      <p:sp>
        <p:nvSpPr>
          <p:cNvPr id="225" name="Google Shape;225;p31"/>
          <p:cNvSpPr txBox="1"/>
          <p:nvPr/>
        </p:nvSpPr>
        <p:spPr>
          <a:xfrm>
            <a:off x="669150" y="3401950"/>
            <a:ext cx="7805700" cy="118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200">
              <a:latin typeface="Roboto"/>
              <a:ea typeface="Roboto"/>
              <a:cs typeface="Roboto"/>
              <a:sym typeface="Roboto"/>
            </a:endParaRPr>
          </a:p>
          <a:p>
            <a:pPr indent="0" lvl="0" marL="0" rtl="0" algn="just">
              <a:spcBef>
                <a:spcPts val="0"/>
              </a:spcBef>
              <a:spcAft>
                <a:spcPts val="0"/>
              </a:spcAft>
              <a:buNone/>
            </a:pPr>
            <a:r>
              <a:rPr lang="en" sz="1200">
                <a:latin typeface="Roboto"/>
                <a:ea typeface="Roboto"/>
                <a:cs typeface="Roboto"/>
                <a:sym typeface="Roboto"/>
              </a:rPr>
              <a:t>The more to the left in the funnel a resource is, the more likely it is to both be available at a moment’s notice and to have a solution that matches your problem. We expect you to follow this funnel in your day to day as a way to both increase your problem solving independence and optimize class resources.</a:t>
            </a:r>
            <a:endParaRPr sz="1200">
              <a:latin typeface="Roboto"/>
              <a:ea typeface="Roboto"/>
              <a:cs typeface="Roboto"/>
              <a:sym typeface="Roboto"/>
            </a:endParaRPr>
          </a:p>
        </p:txBody>
      </p:sp>
      <p:sp>
        <p:nvSpPr>
          <p:cNvPr id="226" name="Google Shape;226;p31"/>
          <p:cNvSpPr txBox="1"/>
          <p:nvPr/>
        </p:nvSpPr>
        <p:spPr>
          <a:xfrm rot="-5400000">
            <a:off x="8365583" y="4210008"/>
            <a:ext cx="1183800" cy="255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lang="en" sz="1000">
                <a:solidFill>
                  <a:srgbClr val="64C3F5"/>
                </a:solidFill>
                <a:latin typeface="Roboto"/>
                <a:ea typeface="Roboto"/>
                <a:cs typeface="Roboto"/>
                <a:sym typeface="Roboto"/>
              </a:rPr>
              <a:t>Day to Day</a:t>
            </a:r>
            <a:endParaRPr b="1" sz="1000">
              <a:solidFill>
                <a:srgbClr val="64C3F5"/>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nvSpPr>
        <p:spPr>
          <a:xfrm>
            <a:off x="311700" y="3153075"/>
            <a:ext cx="8520600" cy="440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WELCOME</a:t>
            </a:r>
            <a:endParaRPr sz="1800">
              <a:solidFill>
                <a:srgbClr val="000000"/>
              </a:solidFill>
              <a:latin typeface="Roboto Medium"/>
              <a:ea typeface="Roboto Medium"/>
              <a:cs typeface="Roboto Medium"/>
              <a:sym typeface="Roboto Medium"/>
            </a:endParaRPr>
          </a:p>
        </p:txBody>
      </p:sp>
      <p:pic>
        <p:nvPicPr>
          <p:cNvPr id="64" name="Google Shape;64;p14"/>
          <p:cNvPicPr preferRelativeResize="0"/>
          <p:nvPr/>
        </p:nvPicPr>
        <p:blipFill>
          <a:blip r:embed="rId4">
            <a:alphaModFix/>
          </a:blip>
          <a:stretch>
            <a:fillRect/>
          </a:stretch>
        </p:blipFill>
        <p:spPr>
          <a:xfrm>
            <a:off x="3786563" y="1393225"/>
            <a:ext cx="1570875" cy="1570875"/>
          </a:xfrm>
          <a:prstGeom prst="rect">
            <a:avLst/>
          </a:prstGeom>
          <a:noFill/>
          <a:ln>
            <a:noFill/>
          </a:ln>
        </p:spPr>
      </p:pic>
      <p:pic>
        <p:nvPicPr>
          <p:cNvPr id="65" name="Google Shape;65;p14"/>
          <p:cNvPicPr preferRelativeResize="0"/>
          <p:nvPr/>
        </p:nvPicPr>
        <p:blipFill>
          <a:blip r:embed="rId5">
            <a:alphaModFix/>
          </a:blip>
          <a:stretch>
            <a:fillRect/>
          </a:stretch>
        </p:blipFill>
        <p:spPr>
          <a:xfrm>
            <a:off x="7298875" y="-1087175"/>
            <a:ext cx="2599849" cy="2803224"/>
          </a:xfrm>
          <a:prstGeom prst="rect">
            <a:avLst/>
          </a:prstGeom>
          <a:noFill/>
          <a:ln>
            <a:noFill/>
          </a:ln>
        </p:spPr>
      </p:pic>
      <p:pic>
        <p:nvPicPr>
          <p:cNvPr id="66" name="Google Shape;66;p14"/>
          <p:cNvPicPr preferRelativeResize="0"/>
          <p:nvPr/>
        </p:nvPicPr>
        <p:blipFill>
          <a:blip r:embed="rId5">
            <a:alphaModFix/>
          </a:blip>
          <a:stretch>
            <a:fillRect/>
          </a:stretch>
        </p:blipFill>
        <p:spPr>
          <a:xfrm>
            <a:off x="-732950" y="3742975"/>
            <a:ext cx="2599849" cy="28032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32"/>
          <p:cNvSpPr txBox="1"/>
          <p:nvPr/>
        </p:nvSpPr>
        <p:spPr>
          <a:xfrm>
            <a:off x="534900" y="517175"/>
            <a:ext cx="56652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DC5FA"/>
                </a:solidFill>
                <a:latin typeface="Roboto"/>
                <a:ea typeface="Roboto"/>
                <a:cs typeface="Roboto"/>
                <a:sym typeface="Roboto"/>
              </a:rPr>
              <a:t>The question funnel</a:t>
            </a:r>
            <a:endParaRPr b="1" sz="1800">
              <a:solidFill>
                <a:srgbClr val="2DC5FA"/>
              </a:solidFill>
              <a:latin typeface="Roboto"/>
              <a:ea typeface="Roboto"/>
              <a:cs typeface="Roboto"/>
              <a:sym typeface="Roboto"/>
            </a:endParaRPr>
          </a:p>
        </p:txBody>
      </p:sp>
      <p:sp>
        <p:nvSpPr>
          <p:cNvPr id="232" name="Google Shape;232;p32"/>
          <p:cNvSpPr txBox="1"/>
          <p:nvPr/>
        </p:nvSpPr>
        <p:spPr>
          <a:xfrm>
            <a:off x="649950" y="2537200"/>
            <a:ext cx="7807500" cy="182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course materials are designed to give you a self contained overview of the most common concepts, tools and  methodologies in modern Data Analytics.</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If your problem is common (and, statistically, most of your problems will be common) then it is likely addressed in some of the course material. Review the code for the corresponding lesson, check the slides or the reading material. Is there anything pertaining to your problem there?</a:t>
            </a:r>
            <a:endParaRPr sz="1100">
              <a:latin typeface="Roboto"/>
              <a:ea typeface="Roboto"/>
              <a:cs typeface="Roboto"/>
              <a:sym typeface="Roboto"/>
            </a:endParaRPr>
          </a:p>
        </p:txBody>
      </p:sp>
      <p:sp>
        <p:nvSpPr>
          <p:cNvPr id="233" name="Google Shape;233;p32"/>
          <p:cNvSpPr/>
          <p:nvPr/>
        </p:nvSpPr>
        <p:spPr>
          <a:xfrm>
            <a:off x="649950" y="985025"/>
            <a:ext cx="1907700" cy="8889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Course Materials</a:t>
            </a:r>
            <a:endParaRPr>
              <a:solidFill>
                <a:srgbClr val="FFFFFF"/>
              </a:solidFill>
              <a:latin typeface="Roboto"/>
              <a:ea typeface="Roboto"/>
              <a:cs typeface="Roboto"/>
              <a:sym typeface="Roboto"/>
            </a:endParaRPr>
          </a:p>
        </p:txBody>
      </p:sp>
      <p:sp>
        <p:nvSpPr>
          <p:cNvPr id="234" name="Google Shape;234;p32"/>
          <p:cNvSpPr txBox="1"/>
          <p:nvPr/>
        </p:nvSpPr>
        <p:spPr>
          <a:xfrm rot="-5400000">
            <a:off x="8365583" y="4210008"/>
            <a:ext cx="1183800" cy="255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lang="en" sz="1000">
                <a:solidFill>
                  <a:srgbClr val="64C3F5"/>
                </a:solidFill>
                <a:latin typeface="Roboto"/>
                <a:ea typeface="Roboto"/>
                <a:cs typeface="Roboto"/>
                <a:sym typeface="Roboto"/>
              </a:rPr>
              <a:t>Day to Day</a:t>
            </a:r>
            <a:endParaRPr b="1" sz="1000">
              <a:solidFill>
                <a:srgbClr val="64C3F5"/>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33"/>
          <p:cNvSpPr txBox="1"/>
          <p:nvPr/>
        </p:nvSpPr>
        <p:spPr>
          <a:xfrm>
            <a:off x="534900" y="517175"/>
            <a:ext cx="56652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DC5FA"/>
                </a:solidFill>
                <a:latin typeface="Roboto"/>
                <a:ea typeface="Roboto"/>
                <a:cs typeface="Roboto"/>
                <a:sym typeface="Roboto"/>
              </a:rPr>
              <a:t>The question funnel</a:t>
            </a:r>
            <a:endParaRPr b="1" sz="1800">
              <a:solidFill>
                <a:srgbClr val="2DC5FA"/>
              </a:solidFill>
              <a:latin typeface="Roboto"/>
              <a:ea typeface="Roboto"/>
              <a:cs typeface="Roboto"/>
              <a:sym typeface="Roboto"/>
            </a:endParaRPr>
          </a:p>
        </p:txBody>
      </p:sp>
      <p:sp>
        <p:nvSpPr>
          <p:cNvPr id="240" name="Google Shape;240;p33"/>
          <p:cNvSpPr txBox="1"/>
          <p:nvPr/>
        </p:nvSpPr>
        <p:spPr>
          <a:xfrm>
            <a:off x="649950" y="2051550"/>
            <a:ext cx="7807500" cy="231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There are 7 BILLION people in the planet. One of them is bound to have had the same issue that you are having now. It is extremely rare that pasting an error message in Google does not churn out an explanation and work around. Most times even asking explicit “how to” questions produces a viable answer.</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There are a few community resources below, but 99% of the time Google will lead you to them anyway:</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u="sng">
                <a:solidFill>
                  <a:schemeClr val="hlink"/>
                </a:solidFill>
                <a:latin typeface="Roboto"/>
                <a:ea typeface="Roboto"/>
                <a:cs typeface="Roboto"/>
                <a:sym typeface="Roboto"/>
                <a:hlinkClick r:id="rId4"/>
              </a:rPr>
              <a:t>www.stackoverflow.com</a:t>
            </a:r>
            <a:r>
              <a:rPr lang="en" sz="1100">
                <a:latin typeface="Roboto"/>
                <a:ea typeface="Roboto"/>
                <a:cs typeface="Roboto"/>
                <a:sym typeface="Roboto"/>
              </a:rPr>
              <a:t> - the </a:t>
            </a:r>
            <a:r>
              <a:rPr i="1" lang="en" sz="1100">
                <a:latin typeface="Roboto"/>
                <a:ea typeface="Roboto"/>
                <a:cs typeface="Roboto"/>
                <a:sym typeface="Roboto"/>
              </a:rPr>
              <a:t>de facto</a:t>
            </a:r>
            <a:r>
              <a:rPr lang="en" sz="1100">
                <a:latin typeface="Roboto"/>
                <a:ea typeface="Roboto"/>
                <a:cs typeface="Roboto"/>
                <a:sym typeface="Roboto"/>
              </a:rPr>
              <a:t> standard for programming questions and answers, both basic and advanced. I spend more time here than in any other site</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Towards data science - a Medium space with in-depth tutorials and discussions on data science topics. Usually accompanied by code so you can code along and see the solutions work</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Youtube - maybe not obvious, and difficult to get via google, but video tutorials are an extremely powerful and condensed way to quickly get what you need to do</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API documentation - google “function”+”package”. Not surprisingly, most of the package developers want you to be able to use their tools and have gone through great pains to document their functionality in official repositories</a:t>
            </a:r>
            <a:endParaRPr sz="1100">
              <a:latin typeface="Roboto"/>
              <a:ea typeface="Roboto"/>
              <a:cs typeface="Roboto"/>
              <a:sym typeface="Roboto"/>
            </a:endParaRPr>
          </a:p>
        </p:txBody>
      </p:sp>
      <p:sp>
        <p:nvSpPr>
          <p:cNvPr id="241" name="Google Shape;241;p33"/>
          <p:cNvSpPr/>
          <p:nvPr/>
        </p:nvSpPr>
        <p:spPr>
          <a:xfrm>
            <a:off x="649950" y="991700"/>
            <a:ext cx="1777800" cy="738300"/>
          </a:xfrm>
          <a:prstGeom prst="chevron">
            <a:avLst>
              <a:gd fmla="val 50000" name="adj"/>
            </a:avLst>
          </a:prstGeom>
          <a:solidFill>
            <a:srgbClr val="A72A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Online resources</a:t>
            </a:r>
            <a:endParaRPr>
              <a:solidFill>
                <a:srgbClr val="FFFFFF"/>
              </a:solidFill>
              <a:latin typeface="Roboto"/>
              <a:ea typeface="Roboto"/>
              <a:cs typeface="Roboto"/>
              <a:sym typeface="Roboto"/>
            </a:endParaRPr>
          </a:p>
        </p:txBody>
      </p:sp>
      <p:sp>
        <p:nvSpPr>
          <p:cNvPr id="242" name="Google Shape;242;p33"/>
          <p:cNvSpPr txBox="1"/>
          <p:nvPr/>
        </p:nvSpPr>
        <p:spPr>
          <a:xfrm rot="-5400000">
            <a:off x="8365583" y="4210008"/>
            <a:ext cx="1183800" cy="255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lang="en" sz="1000">
                <a:solidFill>
                  <a:srgbClr val="64C3F5"/>
                </a:solidFill>
                <a:latin typeface="Roboto"/>
                <a:ea typeface="Roboto"/>
                <a:cs typeface="Roboto"/>
                <a:sym typeface="Roboto"/>
              </a:rPr>
              <a:t>Day to Day</a:t>
            </a:r>
            <a:endParaRPr b="1" sz="1000">
              <a:solidFill>
                <a:srgbClr val="64C3F5"/>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34"/>
          <p:cNvSpPr txBox="1"/>
          <p:nvPr/>
        </p:nvSpPr>
        <p:spPr>
          <a:xfrm>
            <a:off x="534900" y="517175"/>
            <a:ext cx="56652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DC5FA"/>
                </a:solidFill>
                <a:latin typeface="Roboto"/>
                <a:ea typeface="Roboto"/>
                <a:cs typeface="Roboto"/>
                <a:sym typeface="Roboto"/>
              </a:rPr>
              <a:t>The question funnel</a:t>
            </a:r>
            <a:endParaRPr b="1" sz="1800">
              <a:solidFill>
                <a:srgbClr val="2DC5FA"/>
              </a:solidFill>
              <a:latin typeface="Roboto"/>
              <a:ea typeface="Roboto"/>
              <a:cs typeface="Roboto"/>
              <a:sym typeface="Roboto"/>
            </a:endParaRPr>
          </a:p>
        </p:txBody>
      </p:sp>
      <p:sp>
        <p:nvSpPr>
          <p:cNvPr id="248" name="Google Shape;248;p34"/>
          <p:cNvSpPr txBox="1"/>
          <p:nvPr/>
        </p:nvSpPr>
        <p:spPr>
          <a:xfrm>
            <a:off x="649950" y="2051550"/>
            <a:ext cx="7807500" cy="231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Roboto"/>
                <a:ea typeface="Roboto"/>
                <a:cs typeface="Roboto"/>
                <a:sym typeface="Roboto"/>
              </a:rPr>
              <a:t>If we reach this point in the funnel we are getting at probably very specific or complicated problems. Chances are that it pays to have the answer written down or properly explained, so please go into the cohort’s Slack channel and open a new question.</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dk1"/>
                </a:solidFill>
                <a:latin typeface="Roboto"/>
                <a:ea typeface="Roboto"/>
                <a:cs typeface="Roboto"/>
                <a:sym typeface="Roboto"/>
              </a:rPr>
              <a:t>Please check regularly slack or our shared </a:t>
            </a:r>
            <a:r>
              <a:rPr lang="en" sz="1100">
                <a:solidFill>
                  <a:schemeClr val="dk1"/>
                </a:solidFill>
                <a:latin typeface="Roboto"/>
                <a:ea typeface="Roboto"/>
                <a:cs typeface="Roboto"/>
                <a:sym typeface="Roboto"/>
              </a:rPr>
              <a:t>resources</a:t>
            </a:r>
            <a:r>
              <a:rPr lang="en" sz="1100">
                <a:solidFill>
                  <a:schemeClr val="dk1"/>
                </a:solidFill>
                <a:latin typeface="Roboto"/>
                <a:ea typeface="Roboto"/>
                <a:cs typeface="Roboto"/>
                <a:sym typeface="Roboto"/>
              </a:rPr>
              <a:t> so you can see if there are questions there you can answer (we will do the same).</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dk1"/>
                </a:solidFill>
                <a:latin typeface="Roboto"/>
                <a:ea typeface="Roboto"/>
                <a:cs typeface="Roboto"/>
                <a:sym typeface="Roboto"/>
              </a:rPr>
              <a:t>Whenever you answer a class question, you get bragging rights :)</a:t>
            </a:r>
            <a:endParaRPr sz="1100">
              <a:solidFill>
                <a:schemeClr val="dk1"/>
              </a:solidFill>
              <a:latin typeface="Roboto"/>
              <a:ea typeface="Roboto"/>
              <a:cs typeface="Roboto"/>
              <a:sym typeface="Roboto"/>
            </a:endParaRPr>
          </a:p>
        </p:txBody>
      </p:sp>
      <p:sp>
        <p:nvSpPr>
          <p:cNvPr id="249" name="Google Shape;249;p34"/>
          <p:cNvSpPr/>
          <p:nvPr/>
        </p:nvSpPr>
        <p:spPr>
          <a:xfrm>
            <a:off x="649950" y="953000"/>
            <a:ext cx="1777800" cy="531000"/>
          </a:xfrm>
          <a:prstGeom prst="chevron">
            <a:avLst>
              <a:gd fmla="val 50000" name="adj"/>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Cohort</a:t>
            </a:r>
            <a:endParaRPr>
              <a:solidFill>
                <a:srgbClr val="FFFFFF"/>
              </a:solidFill>
              <a:latin typeface="Roboto"/>
              <a:ea typeface="Roboto"/>
              <a:cs typeface="Roboto"/>
              <a:sym typeface="Roboto"/>
            </a:endParaRPr>
          </a:p>
        </p:txBody>
      </p:sp>
      <p:sp>
        <p:nvSpPr>
          <p:cNvPr id="250" name="Google Shape;250;p34"/>
          <p:cNvSpPr txBox="1"/>
          <p:nvPr/>
        </p:nvSpPr>
        <p:spPr>
          <a:xfrm rot="-5400000">
            <a:off x="8365583" y="4210008"/>
            <a:ext cx="1183800" cy="255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lang="en" sz="1000">
                <a:solidFill>
                  <a:srgbClr val="64C3F5"/>
                </a:solidFill>
                <a:latin typeface="Roboto"/>
                <a:ea typeface="Roboto"/>
                <a:cs typeface="Roboto"/>
                <a:sym typeface="Roboto"/>
              </a:rPr>
              <a:t>Day to Day</a:t>
            </a:r>
            <a:endParaRPr b="1" sz="1000">
              <a:solidFill>
                <a:srgbClr val="64C3F5"/>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p35"/>
          <p:cNvSpPr txBox="1"/>
          <p:nvPr/>
        </p:nvSpPr>
        <p:spPr>
          <a:xfrm>
            <a:off x="534900" y="517175"/>
            <a:ext cx="56652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DC5FA"/>
                </a:solidFill>
                <a:latin typeface="Roboto"/>
                <a:ea typeface="Roboto"/>
                <a:cs typeface="Roboto"/>
                <a:sym typeface="Roboto"/>
              </a:rPr>
              <a:t>The question funnel</a:t>
            </a:r>
            <a:endParaRPr b="1" sz="1800">
              <a:solidFill>
                <a:srgbClr val="2DC5FA"/>
              </a:solidFill>
              <a:latin typeface="Roboto"/>
              <a:ea typeface="Roboto"/>
              <a:cs typeface="Roboto"/>
              <a:sym typeface="Roboto"/>
            </a:endParaRPr>
          </a:p>
        </p:txBody>
      </p:sp>
      <p:sp>
        <p:nvSpPr>
          <p:cNvPr id="256" name="Google Shape;256;p35"/>
          <p:cNvSpPr txBox="1"/>
          <p:nvPr/>
        </p:nvSpPr>
        <p:spPr>
          <a:xfrm>
            <a:off x="649950" y="2051550"/>
            <a:ext cx="7807500" cy="231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Roboto"/>
                <a:ea typeface="Roboto"/>
                <a:cs typeface="Roboto"/>
                <a:sym typeface="Roboto"/>
              </a:rPr>
              <a:t>We are genuinely happy to help you clear hurdles that you may face (this is why we became educators in the first place, of course!), but be aware that the “teacher” is a figure that does not exist in real life, so try to use us </a:t>
            </a:r>
            <a:r>
              <a:rPr lang="en" sz="1100">
                <a:solidFill>
                  <a:schemeClr val="dk1"/>
                </a:solidFill>
                <a:latin typeface="Roboto"/>
                <a:ea typeface="Roboto"/>
                <a:cs typeface="Roboto"/>
                <a:sym typeface="Roboto"/>
              </a:rPr>
              <a:t>sparingly</a:t>
            </a:r>
            <a:r>
              <a:rPr lang="en" sz="1100">
                <a:solidFill>
                  <a:schemeClr val="dk1"/>
                </a:solidFill>
                <a:latin typeface="Roboto"/>
                <a:ea typeface="Roboto"/>
                <a:cs typeface="Roboto"/>
                <a:sym typeface="Roboto"/>
              </a:rPr>
              <a:t> to exercise your problem solving muscles properly.</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dk1"/>
                </a:solidFill>
                <a:latin typeface="Roboto"/>
                <a:ea typeface="Roboto"/>
                <a:cs typeface="Roboto"/>
                <a:sym typeface="Roboto"/>
              </a:rPr>
              <a:t>Also, be aware that we are a finite resource to be divided by all of you - so be considerate of your colleagues who may be showing moderation in the calls for help.</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dk1"/>
                </a:solidFill>
                <a:latin typeface="Roboto"/>
                <a:ea typeface="Roboto"/>
                <a:cs typeface="Roboto"/>
                <a:sym typeface="Roboto"/>
              </a:rPr>
              <a:t>Obviously, if you are genuinely blocked or if you want to discuss some matter in more detail, never hesitate to loop us in. Just be aware that we reserve the right to ask about preceding elements of the funnel. “What did you find on the internet about it?”, “How did other people in the group make it work”, etc.</a:t>
            </a:r>
            <a:endParaRPr sz="1100">
              <a:solidFill>
                <a:schemeClr val="dk1"/>
              </a:solidFill>
              <a:latin typeface="Roboto"/>
              <a:ea typeface="Roboto"/>
              <a:cs typeface="Roboto"/>
              <a:sym typeface="Roboto"/>
            </a:endParaRPr>
          </a:p>
        </p:txBody>
      </p:sp>
      <p:sp>
        <p:nvSpPr>
          <p:cNvPr id="257" name="Google Shape;257;p35"/>
          <p:cNvSpPr/>
          <p:nvPr/>
        </p:nvSpPr>
        <p:spPr>
          <a:xfrm>
            <a:off x="649950" y="946575"/>
            <a:ext cx="1777800" cy="3996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TA / LT</a:t>
            </a:r>
            <a:endParaRPr>
              <a:solidFill>
                <a:srgbClr val="FFFFFF"/>
              </a:solidFill>
              <a:latin typeface="Roboto"/>
              <a:ea typeface="Roboto"/>
              <a:cs typeface="Roboto"/>
              <a:sym typeface="Roboto"/>
            </a:endParaRPr>
          </a:p>
        </p:txBody>
      </p:sp>
      <p:sp>
        <p:nvSpPr>
          <p:cNvPr id="258" name="Google Shape;258;p35"/>
          <p:cNvSpPr txBox="1"/>
          <p:nvPr/>
        </p:nvSpPr>
        <p:spPr>
          <a:xfrm rot="-5400000">
            <a:off x="8365583" y="4210008"/>
            <a:ext cx="1183800" cy="255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lang="en" sz="1000">
                <a:solidFill>
                  <a:srgbClr val="64C3F5"/>
                </a:solidFill>
                <a:latin typeface="Roboto"/>
                <a:ea typeface="Roboto"/>
                <a:cs typeface="Roboto"/>
                <a:sym typeface="Roboto"/>
              </a:rPr>
              <a:t>Day to Day</a:t>
            </a:r>
            <a:endParaRPr b="1" sz="1000">
              <a:solidFill>
                <a:srgbClr val="64C3F5"/>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36"/>
          <p:cNvSpPr txBox="1"/>
          <p:nvPr/>
        </p:nvSpPr>
        <p:spPr>
          <a:xfrm>
            <a:off x="311700" y="3153075"/>
            <a:ext cx="8520600" cy="440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DATA COURSE OVERVIEW</a:t>
            </a:r>
            <a:endParaRPr sz="1800">
              <a:solidFill>
                <a:srgbClr val="000000"/>
              </a:solidFill>
              <a:latin typeface="Roboto Medium"/>
              <a:ea typeface="Roboto Medium"/>
              <a:cs typeface="Roboto Medium"/>
              <a:sym typeface="Roboto Medium"/>
            </a:endParaRPr>
          </a:p>
        </p:txBody>
      </p:sp>
      <p:pic>
        <p:nvPicPr>
          <p:cNvPr id="264" name="Google Shape;264;p36"/>
          <p:cNvPicPr preferRelativeResize="0"/>
          <p:nvPr/>
        </p:nvPicPr>
        <p:blipFill>
          <a:blip r:embed="rId4">
            <a:alphaModFix/>
          </a:blip>
          <a:stretch>
            <a:fillRect/>
          </a:stretch>
        </p:blipFill>
        <p:spPr>
          <a:xfrm>
            <a:off x="3786563" y="1393225"/>
            <a:ext cx="1570875" cy="1570875"/>
          </a:xfrm>
          <a:prstGeom prst="rect">
            <a:avLst/>
          </a:prstGeom>
          <a:noFill/>
          <a:ln>
            <a:noFill/>
          </a:ln>
        </p:spPr>
      </p:pic>
      <p:pic>
        <p:nvPicPr>
          <p:cNvPr id="265" name="Google Shape;265;p36"/>
          <p:cNvPicPr preferRelativeResize="0"/>
          <p:nvPr/>
        </p:nvPicPr>
        <p:blipFill>
          <a:blip r:embed="rId5">
            <a:alphaModFix/>
          </a:blip>
          <a:stretch>
            <a:fillRect/>
          </a:stretch>
        </p:blipFill>
        <p:spPr>
          <a:xfrm>
            <a:off x="7298875" y="-1087175"/>
            <a:ext cx="2599849" cy="2803224"/>
          </a:xfrm>
          <a:prstGeom prst="rect">
            <a:avLst/>
          </a:prstGeom>
          <a:noFill/>
          <a:ln>
            <a:noFill/>
          </a:ln>
        </p:spPr>
      </p:pic>
      <p:pic>
        <p:nvPicPr>
          <p:cNvPr id="266" name="Google Shape;266;p36"/>
          <p:cNvPicPr preferRelativeResize="0"/>
          <p:nvPr/>
        </p:nvPicPr>
        <p:blipFill>
          <a:blip r:embed="rId5">
            <a:alphaModFix/>
          </a:blip>
          <a:stretch>
            <a:fillRect/>
          </a:stretch>
        </p:blipFill>
        <p:spPr>
          <a:xfrm>
            <a:off x="-732950" y="3742975"/>
            <a:ext cx="2599849" cy="28032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7"/>
          <p:cNvSpPr txBox="1"/>
          <p:nvPr/>
        </p:nvSpPr>
        <p:spPr>
          <a:xfrm>
            <a:off x="534900" y="517175"/>
            <a:ext cx="83058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DC5FA"/>
                </a:solidFill>
                <a:latin typeface="Roboto"/>
                <a:ea typeface="Roboto"/>
                <a:cs typeface="Roboto"/>
                <a:sym typeface="Roboto"/>
              </a:rPr>
              <a:t>A word of warning: humankind plans and the gods laugh...</a:t>
            </a:r>
            <a:endParaRPr b="1" sz="1800">
              <a:solidFill>
                <a:srgbClr val="2DC5FA"/>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8"/>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39"/>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0"/>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41"/>
          <p:cNvPicPr preferRelativeResize="0"/>
          <p:nvPr/>
        </p:nvPicPr>
        <p:blipFill>
          <a:blip r:embed="rId3">
            <a:alphaModFix/>
          </a:blip>
          <a:stretch>
            <a:fillRect/>
          </a:stretch>
        </p:blipFill>
        <p:spPr>
          <a:xfrm>
            <a:off x="0" y="0"/>
            <a:ext cx="9139233"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nvSpPr>
        <p:spPr>
          <a:xfrm>
            <a:off x="719375" y="842675"/>
            <a:ext cx="4156200" cy="359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b="1" lang="en" sz="1800">
                <a:solidFill>
                  <a:srgbClr val="2DC5FA"/>
                </a:solidFill>
                <a:latin typeface="Roboto"/>
                <a:ea typeface="Roboto"/>
                <a:cs typeface="Roboto"/>
                <a:sym typeface="Roboto"/>
              </a:rPr>
              <a:t>Welcome - meet the students</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50000"/>
              </a:lnSpc>
              <a:spcBef>
                <a:spcPts val="0"/>
              </a:spcBef>
              <a:spcAft>
                <a:spcPts val="0"/>
              </a:spcAft>
              <a:buNone/>
            </a:pPr>
            <a:r>
              <a:rPr lang="en" sz="1100">
                <a:solidFill>
                  <a:schemeClr val="dk1"/>
                </a:solidFill>
                <a:latin typeface="Roboto"/>
                <a:ea typeface="Roboto"/>
                <a:cs typeface="Roboto"/>
                <a:sym typeface="Roboto"/>
              </a:rPr>
              <a:t>Look around. Over the next 9 weeks you will be spending more time with these people than with your family. Get to know them. With the right attitude, they can easily become the most important learning and emotional pillar you have here.</a:t>
            </a:r>
            <a:endParaRPr sz="1100">
              <a:solidFill>
                <a:schemeClr val="dk1"/>
              </a:solidFill>
              <a:latin typeface="Roboto"/>
              <a:ea typeface="Roboto"/>
              <a:cs typeface="Roboto"/>
              <a:sym typeface="Roboto"/>
            </a:endParaRPr>
          </a:p>
          <a:p>
            <a:pPr indent="0" lvl="0" marL="0" rtl="0" algn="l">
              <a:lnSpc>
                <a:spcPct val="200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lnSpc>
                <a:spcPct val="200000"/>
              </a:lnSpc>
              <a:spcBef>
                <a:spcPts val="0"/>
              </a:spcBef>
              <a:spcAft>
                <a:spcPts val="0"/>
              </a:spcAft>
              <a:buNone/>
            </a:pPr>
            <a:r>
              <a:rPr lang="en" sz="1000">
                <a:solidFill>
                  <a:schemeClr val="dk1"/>
                </a:solidFill>
                <a:latin typeface="Roboto"/>
                <a:ea typeface="Roboto"/>
                <a:cs typeface="Roboto"/>
                <a:sym typeface="Roboto"/>
              </a:rPr>
              <a:t>Let’s go around and</a:t>
            </a:r>
            <a:endParaRPr sz="1000">
              <a:solidFill>
                <a:schemeClr val="dk1"/>
              </a:solidFill>
              <a:latin typeface="Roboto"/>
              <a:ea typeface="Roboto"/>
              <a:cs typeface="Roboto"/>
              <a:sym typeface="Roboto"/>
            </a:endParaRPr>
          </a:p>
          <a:p>
            <a:pPr indent="-292100" lvl="0" marL="457200" rtl="0" algn="l">
              <a:lnSpc>
                <a:spcPct val="20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State your name, background and expectations</a:t>
            </a:r>
            <a:endParaRPr sz="1000">
              <a:solidFill>
                <a:schemeClr val="dk1"/>
              </a:solidFill>
              <a:latin typeface="Roboto"/>
              <a:ea typeface="Roboto"/>
              <a:cs typeface="Roboto"/>
              <a:sym typeface="Roboto"/>
            </a:endParaRPr>
          </a:p>
          <a:p>
            <a:pPr indent="-292100" lvl="0" marL="457200" rtl="0" algn="l">
              <a:lnSpc>
                <a:spcPct val="20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Share a fun fact about yourself</a:t>
            </a:r>
            <a:endParaRPr sz="1000">
              <a:solidFill>
                <a:schemeClr val="dk1"/>
              </a:solidFill>
              <a:latin typeface="Roboto"/>
              <a:ea typeface="Roboto"/>
              <a:cs typeface="Roboto"/>
              <a:sym typeface="Roboto"/>
            </a:endParaRPr>
          </a:p>
          <a:p>
            <a:pPr indent="0" lvl="0" marL="457200" rtl="0" algn="l">
              <a:lnSpc>
                <a:spcPct val="150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lnSpc>
                <a:spcPct val="150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just">
              <a:spcBef>
                <a:spcPts val="0"/>
              </a:spcBef>
              <a:spcAft>
                <a:spcPts val="0"/>
              </a:spcAft>
              <a:buClr>
                <a:srgbClr val="000000"/>
              </a:buClr>
              <a:buSzPts val="1100"/>
              <a:buFont typeface="Arial"/>
              <a:buNone/>
            </a:pPr>
            <a:r>
              <a:t/>
            </a:r>
            <a:endParaRPr sz="1000">
              <a:solidFill>
                <a:schemeClr val="dk1"/>
              </a:solidFill>
              <a:latin typeface="Roboto"/>
              <a:ea typeface="Roboto"/>
              <a:cs typeface="Roboto"/>
              <a:sym typeface="Roboto"/>
            </a:endParaRPr>
          </a:p>
          <a:p>
            <a:pPr indent="0" lvl="0" marL="0" rtl="0" algn="just">
              <a:spcBef>
                <a:spcPts val="0"/>
              </a:spcBef>
              <a:spcAft>
                <a:spcPts val="0"/>
              </a:spcAft>
              <a:buNone/>
            </a:pPr>
            <a:r>
              <a:t/>
            </a:r>
            <a:endParaRPr sz="1000">
              <a:solidFill>
                <a:schemeClr val="dk1"/>
              </a:solidFill>
              <a:latin typeface="Roboto"/>
              <a:ea typeface="Roboto"/>
              <a:cs typeface="Roboto"/>
              <a:sym typeface="Roboto"/>
            </a:endParaRPr>
          </a:p>
        </p:txBody>
      </p:sp>
      <p:sp>
        <p:nvSpPr>
          <p:cNvPr id="72" name="Google Shape;72;p15"/>
          <p:cNvSpPr txBox="1"/>
          <p:nvPr/>
        </p:nvSpPr>
        <p:spPr>
          <a:xfrm rot="-5400000">
            <a:off x="8235150" y="4109125"/>
            <a:ext cx="1460700" cy="314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lang="en" sz="1000">
                <a:solidFill>
                  <a:srgbClr val="64C3F5"/>
                </a:solidFill>
                <a:latin typeface="Roboto"/>
                <a:ea typeface="Roboto"/>
                <a:cs typeface="Roboto"/>
                <a:sym typeface="Roboto"/>
              </a:rPr>
              <a:t>Welcome</a:t>
            </a:r>
            <a:endParaRPr b="1" sz="1000">
              <a:solidFill>
                <a:srgbClr val="64C3F5"/>
              </a:solidFill>
              <a:latin typeface="Roboto"/>
              <a:ea typeface="Roboto"/>
              <a:cs typeface="Roboto"/>
              <a:sym typeface="Roboto"/>
            </a:endParaRPr>
          </a:p>
        </p:txBody>
      </p:sp>
      <p:pic>
        <p:nvPicPr>
          <p:cNvPr id="73" name="Google Shape;73;p15"/>
          <p:cNvPicPr preferRelativeResize="0"/>
          <p:nvPr/>
        </p:nvPicPr>
        <p:blipFill rotWithShape="1">
          <a:blip r:embed="rId4">
            <a:alphaModFix/>
          </a:blip>
          <a:srcRect b="0" l="17410" r="29830" t="0"/>
          <a:stretch/>
        </p:blipFill>
        <p:spPr>
          <a:xfrm>
            <a:off x="5267400" y="338800"/>
            <a:ext cx="3540900" cy="4467174"/>
          </a:xfrm>
          <a:prstGeom prst="rect">
            <a:avLst/>
          </a:prstGeom>
          <a:noFill/>
          <a:ln>
            <a:noFill/>
          </a:ln>
        </p:spPr>
      </p:pic>
      <p:pic>
        <p:nvPicPr>
          <p:cNvPr id="74" name="Google Shape;74;p15"/>
          <p:cNvPicPr preferRelativeResize="0"/>
          <p:nvPr/>
        </p:nvPicPr>
        <p:blipFill>
          <a:blip r:embed="rId5">
            <a:alphaModFix/>
          </a:blip>
          <a:stretch>
            <a:fillRect/>
          </a:stretch>
        </p:blipFill>
        <p:spPr>
          <a:xfrm>
            <a:off x="-809150" y="3742975"/>
            <a:ext cx="2599849" cy="28032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2"/>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43"/>
          <p:cNvSpPr txBox="1"/>
          <p:nvPr/>
        </p:nvSpPr>
        <p:spPr>
          <a:xfrm>
            <a:off x="311700" y="3153075"/>
            <a:ext cx="8520600" cy="440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TOOLS &amp; RESOURCES</a:t>
            </a:r>
            <a:endParaRPr sz="1800">
              <a:solidFill>
                <a:srgbClr val="000000"/>
              </a:solidFill>
              <a:latin typeface="Roboto Medium"/>
              <a:ea typeface="Roboto Medium"/>
              <a:cs typeface="Roboto Medium"/>
              <a:sym typeface="Roboto Medium"/>
            </a:endParaRPr>
          </a:p>
        </p:txBody>
      </p:sp>
      <p:pic>
        <p:nvPicPr>
          <p:cNvPr id="302" name="Google Shape;302;p43"/>
          <p:cNvPicPr preferRelativeResize="0"/>
          <p:nvPr/>
        </p:nvPicPr>
        <p:blipFill>
          <a:blip r:embed="rId4">
            <a:alphaModFix/>
          </a:blip>
          <a:stretch>
            <a:fillRect/>
          </a:stretch>
        </p:blipFill>
        <p:spPr>
          <a:xfrm>
            <a:off x="3786563" y="1393225"/>
            <a:ext cx="1570875" cy="1570875"/>
          </a:xfrm>
          <a:prstGeom prst="rect">
            <a:avLst/>
          </a:prstGeom>
          <a:noFill/>
          <a:ln>
            <a:noFill/>
          </a:ln>
        </p:spPr>
      </p:pic>
      <p:pic>
        <p:nvPicPr>
          <p:cNvPr id="303" name="Google Shape;303;p43"/>
          <p:cNvPicPr preferRelativeResize="0"/>
          <p:nvPr/>
        </p:nvPicPr>
        <p:blipFill>
          <a:blip r:embed="rId5">
            <a:alphaModFix/>
          </a:blip>
          <a:stretch>
            <a:fillRect/>
          </a:stretch>
        </p:blipFill>
        <p:spPr>
          <a:xfrm>
            <a:off x="7298875" y="-1087175"/>
            <a:ext cx="2599849" cy="2803224"/>
          </a:xfrm>
          <a:prstGeom prst="rect">
            <a:avLst/>
          </a:prstGeom>
          <a:noFill/>
          <a:ln>
            <a:noFill/>
          </a:ln>
        </p:spPr>
      </p:pic>
      <p:pic>
        <p:nvPicPr>
          <p:cNvPr id="304" name="Google Shape;304;p43"/>
          <p:cNvPicPr preferRelativeResize="0"/>
          <p:nvPr/>
        </p:nvPicPr>
        <p:blipFill>
          <a:blip r:embed="rId5">
            <a:alphaModFix/>
          </a:blip>
          <a:stretch>
            <a:fillRect/>
          </a:stretch>
        </p:blipFill>
        <p:spPr>
          <a:xfrm>
            <a:off x="-732950" y="3742975"/>
            <a:ext cx="2599849" cy="28032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44"/>
          <p:cNvSpPr txBox="1"/>
          <p:nvPr/>
        </p:nvSpPr>
        <p:spPr>
          <a:xfrm>
            <a:off x="534900" y="517175"/>
            <a:ext cx="56652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DC5FA"/>
                </a:solidFill>
                <a:latin typeface="Roboto"/>
                <a:ea typeface="Roboto"/>
                <a:cs typeface="Roboto"/>
                <a:sym typeface="Roboto"/>
              </a:rPr>
              <a:t>Tool checklist</a:t>
            </a:r>
            <a:endParaRPr b="1" sz="1800">
              <a:solidFill>
                <a:srgbClr val="2DC5FA"/>
              </a:solidFill>
              <a:latin typeface="Roboto"/>
              <a:ea typeface="Roboto"/>
              <a:cs typeface="Roboto"/>
              <a:sym typeface="Roboto"/>
            </a:endParaRPr>
          </a:p>
        </p:txBody>
      </p:sp>
      <p:sp>
        <p:nvSpPr>
          <p:cNvPr id="310" name="Google Shape;310;p44"/>
          <p:cNvSpPr txBox="1"/>
          <p:nvPr/>
        </p:nvSpPr>
        <p:spPr>
          <a:xfrm rot="-5400000">
            <a:off x="8365583" y="4210008"/>
            <a:ext cx="1183800" cy="255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lang="en" sz="1000">
                <a:solidFill>
                  <a:srgbClr val="64C3F5"/>
                </a:solidFill>
                <a:latin typeface="Roboto"/>
                <a:ea typeface="Roboto"/>
                <a:cs typeface="Roboto"/>
                <a:sym typeface="Roboto"/>
              </a:rPr>
              <a:t>Tools &amp; Resources</a:t>
            </a:r>
            <a:endParaRPr b="1" sz="1000">
              <a:solidFill>
                <a:srgbClr val="64C3F5"/>
              </a:solidFill>
              <a:latin typeface="Roboto"/>
              <a:ea typeface="Roboto"/>
              <a:cs typeface="Roboto"/>
              <a:sym typeface="Roboto"/>
            </a:endParaRPr>
          </a:p>
        </p:txBody>
      </p:sp>
      <p:sp>
        <p:nvSpPr>
          <p:cNvPr id="311" name="Google Shape;311;p44"/>
          <p:cNvSpPr txBox="1"/>
          <p:nvPr/>
        </p:nvSpPr>
        <p:spPr>
          <a:xfrm>
            <a:off x="668250" y="1028850"/>
            <a:ext cx="7807500" cy="280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Roboto"/>
                <a:ea typeface="Roboto"/>
                <a:cs typeface="Roboto"/>
                <a:sym typeface="Roboto"/>
              </a:rPr>
              <a:t>Make sure you have, in the coming days, access to the following tools. All installation options can be left on default.</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dk1"/>
                </a:solidFill>
                <a:latin typeface="Roboto"/>
                <a:ea typeface="Roboto"/>
                <a:cs typeface="Roboto"/>
                <a:sym typeface="Roboto"/>
              </a:rPr>
              <a:t>For solutions that require registration, please make sure your profile makes it clear to your colleagues who you are and that you are easy to find. Also kindly inform our TAs of your handles for these accounts so they can find you.</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A slack account and app</a:t>
            </a:r>
            <a:endParaRPr sz="1100">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Python w/ Jupyter Notebook</a:t>
            </a:r>
            <a:endParaRPr sz="1100">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MySQL workbench</a:t>
            </a:r>
            <a:endParaRPr sz="1100">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GIT</a:t>
            </a:r>
            <a:endParaRPr sz="1100">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A GitHub account</a:t>
            </a:r>
            <a:endParaRPr sz="1100">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Tableau </a:t>
            </a:r>
            <a:r>
              <a:rPr b="1" lang="en" sz="1100">
                <a:solidFill>
                  <a:schemeClr val="dk1"/>
                </a:solidFill>
                <a:latin typeface="Roboto"/>
                <a:ea typeface="Roboto"/>
                <a:cs typeface="Roboto"/>
                <a:sym typeface="Roboto"/>
              </a:rPr>
              <a:t>public</a:t>
            </a:r>
            <a:r>
              <a:rPr lang="en" sz="1100">
                <a:solidFill>
                  <a:schemeClr val="dk1"/>
                </a:solidFill>
                <a:latin typeface="Roboto"/>
                <a:ea typeface="Roboto"/>
                <a:cs typeface="Roboto"/>
                <a:sym typeface="Roboto"/>
              </a:rPr>
              <a:t> desktop edition</a:t>
            </a:r>
            <a:endParaRPr sz="1100">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Tableau public account</a:t>
            </a:r>
            <a:endParaRPr sz="1100">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Office 365</a:t>
            </a:r>
            <a:endParaRPr sz="1100">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Google Colab plugin</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dk1"/>
                </a:solidFill>
                <a:latin typeface="Roboto"/>
                <a:ea typeface="Roboto"/>
                <a:cs typeface="Roboto"/>
                <a:sym typeface="Roboto"/>
              </a:rPr>
              <a:t>It is also recommended but not necessary to have a</a:t>
            </a:r>
            <a:r>
              <a:rPr lang="en" sz="1100">
                <a:solidFill>
                  <a:schemeClr val="dk1"/>
                </a:solidFill>
                <a:latin typeface="Roboto"/>
                <a:ea typeface="Roboto"/>
                <a:cs typeface="Roboto"/>
                <a:sym typeface="Roboto"/>
              </a:rPr>
              <a:t> python IDE (like Spyder or VScode) and a Zoom account. You may also want to install the Anaconda package and environment manager, but once again, this is not a requirement. </a:t>
            </a:r>
            <a:endParaRPr sz="1100">
              <a:solidFill>
                <a:schemeClr val="dk1"/>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45"/>
          <p:cNvSpPr txBox="1"/>
          <p:nvPr/>
        </p:nvSpPr>
        <p:spPr>
          <a:xfrm>
            <a:off x="311700" y="3153075"/>
            <a:ext cx="8520600" cy="440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ARE YOU READY?</a:t>
            </a:r>
            <a:endParaRPr sz="1800">
              <a:solidFill>
                <a:srgbClr val="000000"/>
              </a:solidFill>
              <a:latin typeface="Roboto Medium"/>
              <a:ea typeface="Roboto Medium"/>
              <a:cs typeface="Roboto Medium"/>
              <a:sym typeface="Roboto Medium"/>
            </a:endParaRPr>
          </a:p>
        </p:txBody>
      </p:sp>
      <p:pic>
        <p:nvPicPr>
          <p:cNvPr id="317" name="Google Shape;317;p45"/>
          <p:cNvPicPr preferRelativeResize="0"/>
          <p:nvPr/>
        </p:nvPicPr>
        <p:blipFill>
          <a:blip r:embed="rId4">
            <a:alphaModFix/>
          </a:blip>
          <a:stretch>
            <a:fillRect/>
          </a:stretch>
        </p:blipFill>
        <p:spPr>
          <a:xfrm>
            <a:off x="3786563" y="1393225"/>
            <a:ext cx="1570875" cy="1570875"/>
          </a:xfrm>
          <a:prstGeom prst="rect">
            <a:avLst/>
          </a:prstGeom>
          <a:noFill/>
          <a:ln>
            <a:noFill/>
          </a:ln>
        </p:spPr>
      </p:pic>
      <p:pic>
        <p:nvPicPr>
          <p:cNvPr id="318" name="Google Shape;318;p45"/>
          <p:cNvPicPr preferRelativeResize="0"/>
          <p:nvPr/>
        </p:nvPicPr>
        <p:blipFill>
          <a:blip r:embed="rId5">
            <a:alphaModFix/>
          </a:blip>
          <a:stretch>
            <a:fillRect/>
          </a:stretch>
        </p:blipFill>
        <p:spPr>
          <a:xfrm>
            <a:off x="7298875" y="-1087175"/>
            <a:ext cx="2599849" cy="2803224"/>
          </a:xfrm>
          <a:prstGeom prst="rect">
            <a:avLst/>
          </a:prstGeom>
          <a:noFill/>
          <a:ln>
            <a:noFill/>
          </a:ln>
        </p:spPr>
      </p:pic>
      <p:pic>
        <p:nvPicPr>
          <p:cNvPr id="319" name="Google Shape;319;p45"/>
          <p:cNvPicPr preferRelativeResize="0"/>
          <p:nvPr/>
        </p:nvPicPr>
        <p:blipFill>
          <a:blip r:embed="rId5">
            <a:alphaModFix/>
          </a:blip>
          <a:stretch>
            <a:fillRect/>
          </a:stretch>
        </p:blipFill>
        <p:spPr>
          <a:xfrm>
            <a:off x="-732950" y="3742975"/>
            <a:ext cx="2599849" cy="2803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pic>
        <p:nvPicPr>
          <p:cNvPr id="79" name="Google Shape;79;p16"/>
          <p:cNvPicPr preferRelativeResize="0"/>
          <p:nvPr/>
        </p:nvPicPr>
        <p:blipFill>
          <a:blip r:embed="rId4">
            <a:alphaModFix/>
          </a:blip>
          <a:stretch>
            <a:fillRect/>
          </a:stretch>
        </p:blipFill>
        <p:spPr>
          <a:xfrm>
            <a:off x="7687625" y="-1096875"/>
            <a:ext cx="2599849" cy="2803224"/>
          </a:xfrm>
          <a:prstGeom prst="rect">
            <a:avLst/>
          </a:prstGeom>
          <a:noFill/>
          <a:ln>
            <a:noFill/>
          </a:ln>
        </p:spPr>
      </p:pic>
      <p:pic>
        <p:nvPicPr>
          <p:cNvPr id="80" name="Google Shape;80;p16"/>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81" name="Google Shape;81;p16"/>
          <p:cNvSpPr txBox="1"/>
          <p:nvPr/>
        </p:nvSpPr>
        <p:spPr>
          <a:xfrm>
            <a:off x="719375" y="842675"/>
            <a:ext cx="4156200" cy="541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b="1" lang="en" sz="1800">
                <a:solidFill>
                  <a:srgbClr val="2DC5FA"/>
                </a:solidFill>
                <a:latin typeface="Roboto"/>
                <a:ea typeface="Roboto"/>
                <a:cs typeface="Roboto"/>
                <a:sym typeface="Roboto"/>
              </a:rPr>
              <a:t>Welcome - meet the teachers</a:t>
            </a:r>
            <a:endParaRPr b="1">
              <a:solidFill>
                <a:schemeClr val="dk1"/>
              </a:solidFill>
              <a:latin typeface="Roboto"/>
              <a:ea typeface="Roboto"/>
              <a:cs typeface="Roboto"/>
              <a:sym typeface="Roboto"/>
            </a:endParaRPr>
          </a:p>
          <a:p>
            <a:pPr indent="0" lvl="0" marL="0" rtl="0" algn="l">
              <a:lnSpc>
                <a:spcPct val="150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just">
              <a:spcBef>
                <a:spcPts val="0"/>
              </a:spcBef>
              <a:spcAft>
                <a:spcPts val="0"/>
              </a:spcAft>
              <a:buNone/>
            </a:pPr>
            <a:r>
              <a:t/>
            </a:r>
            <a:endParaRPr sz="1000">
              <a:solidFill>
                <a:schemeClr val="dk1"/>
              </a:solidFill>
              <a:latin typeface="Roboto"/>
              <a:ea typeface="Roboto"/>
              <a:cs typeface="Roboto"/>
              <a:sym typeface="Roboto"/>
            </a:endParaRPr>
          </a:p>
        </p:txBody>
      </p:sp>
      <p:sp>
        <p:nvSpPr>
          <p:cNvPr id="82" name="Google Shape;82;p16"/>
          <p:cNvSpPr txBox="1"/>
          <p:nvPr/>
        </p:nvSpPr>
        <p:spPr>
          <a:xfrm rot="-5400000">
            <a:off x="8235150" y="4109125"/>
            <a:ext cx="1460700" cy="314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lang="en" sz="1000">
                <a:solidFill>
                  <a:srgbClr val="64C3F5"/>
                </a:solidFill>
                <a:latin typeface="Roboto"/>
                <a:ea typeface="Roboto"/>
                <a:cs typeface="Roboto"/>
                <a:sym typeface="Roboto"/>
              </a:rPr>
              <a:t>Welcome</a:t>
            </a:r>
            <a:endParaRPr b="1" sz="1000">
              <a:solidFill>
                <a:srgbClr val="64C3F5"/>
              </a:solidFill>
              <a:latin typeface="Roboto"/>
              <a:ea typeface="Roboto"/>
              <a:cs typeface="Roboto"/>
              <a:sym typeface="Roboto"/>
            </a:endParaRPr>
          </a:p>
        </p:txBody>
      </p:sp>
      <p:sp>
        <p:nvSpPr>
          <p:cNvPr id="83" name="Google Shape;83;p16"/>
          <p:cNvSpPr txBox="1"/>
          <p:nvPr/>
        </p:nvSpPr>
        <p:spPr>
          <a:xfrm>
            <a:off x="2775036" y="4171732"/>
            <a:ext cx="1839600" cy="304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64C3F5"/>
              </a:buClr>
              <a:buSzPts val="1900"/>
              <a:buFont typeface="Arial"/>
              <a:buNone/>
            </a:pPr>
            <a:r>
              <a:rPr lang="en">
                <a:solidFill>
                  <a:srgbClr val="64C3F5"/>
                </a:solidFill>
                <a:latin typeface="Roboto Black"/>
                <a:ea typeface="Roboto Black"/>
                <a:cs typeface="Roboto Black"/>
                <a:sym typeface="Roboto Black"/>
              </a:rPr>
              <a:t>ERIN BERARDI</a:t>
            </a:r>
            <a:endParaRPr>
              <a:solidFill>
                <a:srgbClr val="000000"/>
              </a:solidFill>
              <a:latin typeface="Roboto Black"/>
              <a:ea typeface="Roboto Black"/>
              <a:cs typeface="Roboto Black"/>
              <a:sym typeface="Roboto Black"/>
            </a:endParaRPr>
          </a:p>
        </p:txBody>
      </p:sp>
      <p:pic>
        <p:nvPicPr>
          <p:cNvPr id="84" name="Google Shape;84;p16"/>
          <p:cNvPicPr preferRelativeResize="0"/>
          <p:nvPr/>
        </p:nvPicPr>
        <p:blipFill rotWithShape="1">
          <a:blip r:embed="rId5">
            <a:alphaModFix/>
          </a:blip>
          <a:srcRect b="1653" l="0" r="0" t="1653"/>
          <a:stretch/>
        </p:blipFill>
        <p:spPr>
          <a:xfrm>
            <a:off x="859750" y="1576850"/>
            <a:ext cx="1677050" cy="2112298"/>
          </a:xfrm>
          <a:prstGeom prst="rect">
            <a:avLst/>
          </a:prstGeom>
          <a:noFill/>
          <a:ln>
            <a:noFill/>
          </a:ln>
        </p:spPr>
      </p:pic>
      <p:sp>
        <p:nvSpPr>
          <p:cNvPr id="85" name="Google Shape;85;p16"/>
          <p:cNvSpPr txBox="1"/>
          <p:nvPr/>
        </p:nvSpPr>
        <p:spPr>
          <a:xfrm>
            <a:off x="923048" y="4171732"/>
            <a:ext cx="1839600" cy="304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64C3F5"/>
              </a:buClr>
              <a:buSzPts val="1900"/>
              <a:buFont typeface="Arial"/>
              <a:buNone/>
            </a:pPr>
            <a:r>
              <a:rPr lang="en">
                <a:solidFill>
                  <a:srgbClr val="64C3F5"/>
                </a:solidFill>
                <a:latin typeface="Roboto Black"/>
                <a:ea typeface="Roboto Black"/>
                <a:cs typeface="Roboto Black"/>
                <a:sym typeface="Roboto Black"/>
              </a:rPr>
              <a:t>JAN MOLENDIJK</a:t>
            </a:r>
            <a:endParaRPr>
              <a:solidFill>
                <a:srgbClr val="000000"/>
              </a:solidFill>
              <a:latin typeface="Roboto Black"/>
              <a:ea typeface="Roboto Black"/>
              <a:cs typeface="Roboto Black"/>
              <a:sym typeface="Roboto Black"/>
            </a:endParaRPr>
          </a:p>
        </p:txBody>
      </p:sp>
      <p:pic>
        <p:nvPicPr>
          <p:cNvPr id="86" name="Google Shape;86;p16"/>
          <p:cNvPicPr preferRelativeResize="0"/>
          <p:nvPr/>
        </p:nvPicPr>
        <p:blipFill rotWithShape="1">
          <a:blip r:embed="rId6">
            <a:alphaModFix/>
          </a:blip>
          <a:srcRect b="0" l="10599" r="11977" t="0"/>
          <a:stretch/>
        </p:blipFill>
        <p:spPr>
          <a:xfrm>
            <a:off x="2885950" y="1576848"/>
            <a:ext cx="1617780" cy="2112300"/>
          </a:xfrm>
          <a:prstGeom prst="rect">
            <a:avLst/>
          </a:prstGeom>
          <a:noFill/>
          <a:ln>
            <a:noFill/>
          </a:ln>
        </p:spPr>
      </p:pic>
      <p:pic>
        <p:nvPicPr>
          <p:cNvPr id="87" name="Google Shape;87;p16"/>
          <p:cNvPicPr preferRelativeResize="0"/>
          <p:nvPr/>
        </p:nvPicPr>
        <p:blipFill>
          <a:blip r:embed="rId4">
            <a:alphaModFix/>
          </a:blip>
          <a:stretch>
            <a:fillRect/>
          </a:stretch>
        </p:blipFill>
        <p:spPr>
          <a:xfrm>
            <a:off x="4326400" y="3266300"/>
            <a:ext cx="2599849" cy="2803224"/>
          </a:xfrm>
          <a:prstGeom prst="rect">
            <a:avLst/>
          </a:prstGeom>
          <a:noFill/>
          <a:ln>
            <a:noFill/>
          </a:ln>
        </p:spPr>
      </p:pic>
      <p:sp>
        <p:nvSpPr>
          <p:cNvPr id="88" name="Google Shape;88;p16"/>
          <p:cNvSpPr txBox="1"/>
          <p:nvPr/>
        </p:nvSpPr>
        <p:spPr>
          <a:xfrm>
            <a:off x="6787261" y="4171732"/>
            <a:ext cx="1839600" cy="304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64C3F5"/>
              </a:buClr>
              <a:buSzPts val="1900"/>
              <a:buFont typeface="Arial"/>
              <a:buNone/>
            </a:pPr>
            <a:r>
              <a:rPr lang="en">
                <a:solidFill>
                  <a:srgbClr val="64C3F5"/>
                </a:solidFill>
                <a:latin typeface="Roboto Black"/>
                <a:ea typeface="Roboto Black"/>
                <a:cs typeface="Roboto Black"/>
                <a:sym typeface="Roboto Black"/>
              </a:rPr>
              <a:t>PHILIP KITCHENER</a:t>
            </a:r>
            <a:endParaRPr>
              <a:solidFill>
                <a:srgbClr val="000000"/>
              </a:solidFill>
              <a:latin typeface="Roboto Black"/>
              <a:ea typeface="Roboto Black"/>
              <a:cs typeface="Roboto Black"/>
              <a:sym typeface="Roboto Black"/>
            </a:endParaRPr>
          </a:p>
        </p:txBody>
      </p:sp>
      <p:sp>
        <p:nvSpPr>
          <p:cNvPr id="89" name="Google Shape;89;p16"/>
          <p:cNvSpPr txBox="1"/>
          <p:nvPr/>
        </p:nvSpPr>
        <p:spPr>
          <a:xfrm>
            <a:off x="4766211" y="4171732"/>
            <a:ext cx="1839600" cy="304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64C3F5"/>
              </a:buClr>
              <a:buSzPts val="1900"/>
              <a:buFont typeface="Arial"/>
              <a:buNone/>
            </a:pPr>
            <a:r>
              <a:rPr lang="en">
                <a:solidFill>
                  <a:srgbClr val="64C3F5"/>
                </a:solidFill>
                <a:latin typeface="Roboto Black"/>
                <a:ea typeface="Roboto Black"/>
                <a:cs typeface="Roboto Black"/>
                <a:sym typeface="Roboto Black"/>
              </a:rPr>
              <a:t>MIGUEL FERREIRA</a:t>
            </a:r>
            <a:endParaRPr>
              <a:solidFill>
                <a:srgbClr val="000000"/>
              </a:solidFill>
              <a:latin typeface="Roboto Black"/>
              <a:ea typeface="Roboto Black"/>
              <a:cs typeface="Roboto Black"/>
              <a:sym typeface="Roboto Black"/>
            </a:endParaRPr>
          </a:p>
        </p:txBody>
      </p:sp>
      <p:pic>
        <p:nvPicPr>
          <p:cNvPr id="90" name="Google Shape;90;p16"/>
          <p:cNvPicPr preferRelativeResize="0"/>
          <p:nvPr/>
        </p:nvPicPr>
        <p:blipFill>
          <a:blip r:embed="rId7">
            <a:alphaModFix/>
          </a:blip>
          <a:stretch>
            <a:fillRect/>
          </a:stretch>
        </p:blipFill>
        <p:spPr>
          <a:xfrm>
            <a:off x="4835750" y="1589201"/>
            <a:ext cx="1581148" cy="2112302"/>
          </a:xfrm>
          <a:prstGeom prst="rect">
            <a:avLst/>
          </a:prstGeom>
          <a:noFill/>
          <a:ln>
            <a:noFill/>
          </a:ln>
        </p:spPr>
      </p:pic>
      <p:pic>
        <p:nvPicPr>
          <p:cNvPr id="91" name="Google Shape;91;p16"/>
          <p:cNvPicPr preferRelativeResize="0"/>
          <p:nvPr/>
        </p:nvPicPr>
        <p:blipFill rotWithShape="1">
          <a:blip r:embed="rId8">
            <a:alphaModFix/>
          </a:blip>
          <a:srcRect b="12280" l="13677" r="15855" t="0"/>
          <a:stretch/>
        </p:blipFill>
        <p:spPr>
          <a:xfrm>
            <a:off x="6774075" y="1601538"/>
            <a:ext cx="1677050" cy="208762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17"/>
          <p:cNvSpPr txBox="1"/>
          <p:nvPr/>
        </p:nvSpPr>
        <p:spPr>
          <a:xfrm>
            <a:off x="311700" y="3153075"/>
            <a:ext cx="8520600" cy="440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IRONVALUES AND INTERACTIONS</a:t>
            </a:r>
            <a:endParaRPr sz="1800">
              <a:solidFill>
                <a:srgbClr val="000000"/>
              </a:solidFill>
              <a:latin typeface="Roboto Medium"/>
              <a:ea typeface="Roboto Medium"/>
              <a:cs typeface="Roboto Medium"/>
              <a:sym typeface="Roboto Medium"/>
            </a:endParaRPr>
          </a:p>
        </p:txBody>
      </p:sp>
      <p:pic>
        <p:nvPicPr>
          <p:cNvPr id="97" name="Google Shape;97;p17"/>
          <p:cNvPicPr preferRelativeResize="0"/>
          <p:nvPr/>
        </p:nvPicPr>
        <p:blipFill>
          <a:blip r:embed="rId4">
            <a:alphaModFix/>
          </a:blip>
          <a:stretch>
            <a:fillRect/>
          </a:stretch>
        </p:blipFill>
        <p:spPr>
          <a:xfrm>
            <a:off x="3786563" y="1393225"/>
            <a:ext cx="1570875" cy="1570875"/>
          </a:xfrm>
          <a:prstGeom prst="rect">
            <a:avLst/>
          </a:prstGeom>
          <a:noFill/>
          <a:ln>
            <a:noFill/>
          </a:ln>
        </p:spPr>
      </p:pic>
      <p:pic>
        <p:nvPicPr>
          <p:cNvPr id="98" name="Google Shape;98;p17"/>
          <p:cNvPicPr preferRelativeResize="0"/>
          <p:nvPr/>
        </p:nvPicPr>
        <p:blipFill>
          <a:blip r:embed="rId5">
            <a:alphaModFix/>
          </a:blip>
          <a:stretch>
            <a:fillRect/>
          </a:stretch>
        </p:blipFill>
        <p:spPr>
          <a:xfrm>
            <a:off x="7298875" y="-1087175"/>
            <a:ext cx="2599849" cy="2803224"/>
          </a:xfrm>
          <a:prstGeom prst="rect">
            <a:avLst/>
          </a:prstGeom>
          <a:noFill/>
          <a:ln>
            <a:noFill/>
          </a:ln>
        </p:spPr>
      </p:pic>
      <p:pic>
        <p:nvPicPr>
          <p:cNvPr id="99" name="Google Shape;99;p17"/>
          <p:cNvPicPr preferRelativeResize="0"/>
          <p:nvPr/>
        </p:nvPicPr>
        <p:blipFill>
          <a:blip r:embed="rId5">
            <a:alphaModFix/>
          </a:blip>
          <a:stretch>
            <a:fillRect/>
          </a:stretch>
        </p:blipFill>
        <p:spPr>
          <a:xfrm>
            <a:off x="-732950" y="3742975"/>
            <a:ext cx="2599849" cy="28032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18"/>
          <p:cNvSpPr txBox="1"/>
          <p:nvPr/>
        </p:nvSpPr>
        <p:spPr>
          <a:xfrm>
            <a:off x="534900" y="517175"/>
            <a:ext cx="56652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DC5FA"/>
                </a:solidFill>
                <a:latin typeface="Roboto"/>
                <a:ea typeface="Roboto"/>
                <a:cs typeface="Roboto"/>
                <a:sym typeface="Roboto"/>
              </a:rPr>
              <a:t>What we value - Towards others</a:t>
            </a:r>
            <a:endParaRPr b="1" sz="1800">
              <a:solidFill>
                <a:srgbClr val="2DC5FA"/>
              </a:solidFill>
              <a:latin typeface="Roboto"/>
              <a:ea typeface="Roboto"/>
              <a:cs typeface="Roboto"/>
              <a:sym typeface="Roboto"/>
            </a:endParaRPr>
          </a:p>
        </p:txBody>
      </p:sp>
      <p:sp>
        <p:nvSpPr>
          <p:cNvPr id="105" name="Google Shape;105;p18"/>
          <p:cNvSpPr txBox="1"/>
          <p:nvPr/>
        </p:nvSpPr>
        <p:spPr>
          <a:xfrm rot="-5400000">
            <a:off x="8365583" y="4210008"/>
            <a:ext cx="1183800" cy="255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lang="en" sz="1000">
                <a:solidFill>
                  <a:srgbClr val="64C3F5"/>
                </a:solidFill>
                <a:latin typeface="Roboto"/>
                <a:ea typeface="Roboto"/>
                <a:cs typeface="Roboto"/>
                <a:sym typeface="Roboto"/>
              </a:rPr>
              <a:t>Ironvalues</a:t>
            </a:r>
            <a:endParaRPr b="1" sz="1000">
              <a:solidFill>
                <a:srgbClr val="64C3F5"/>
              </a:solidFill>
              <a:latin typeface="Roboto"/>
              <a:ea typeface="Roboto"/>
              <a:cs typeface="Roboto"/>
              <a:sym typeface="Roboto"/>
            </a:endParaRPr>
          </a:p>
        </p:txBody>
      </p:sp>
      <p:sp>
        <p:nvSpPr>
          <p:cNvPr id="106" name="Google Shape;106;p18"/>
          <p:cNvSpPr/>
          <p:nvPr/>
        </p:nvSpPr>
        <p:spPr>
          <a:xfrm>
            <a:off x="534900" y="1763461"/>
            <a:ext cx="2460900" cy="587100"/>
          </a:xfrm>
          <a:prstGeom prst="roundRect">
            <a:avLst>
              <a:gd fmla="val 16667" name="adj"/>
            </a:avLst>
          </a:prstGeom>
          <a:solidFill>
            <a:srgbClr val="64C3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3F3F3"/>
                </a:solidFill>
                <a:latin typeface="Roboto"/>
                <a:ea typeface="Roboto"/>
                <a:cs typeface="Roboto"/>
                <a:sym typeface="Roboto"/>
              </a:rPr>
              <a:t>Not high school</a:t>
            </a:r>
            <a:endParaRPr b="1" sz="1800">
              <a:solidFill>
                <a:srgbClr val="F3F3F3"/>
              </a:solidFill>
              <a:latin typeface="Roboto"/>
              <a:ea typeface="Roboto"/>
              <a:cs typeface="Roboto"/>
              <a:sym typeface="Roboto"/>
            </a:endParaRPr>
          </a:p>
        </p:txBody>
      </p:sp>
      <p:sp>
        <p:nvSpPr>
          <p:cNvPr id="107" name="Google Shape;107;p18"/>
          <p:cNvSpPr/>
          <p:nvPr/>
        </p:nvSpPr>
        <p:spPr>
          <a:xfrm>
            <a:off x="3341550" y="1687250"/>
            <a:ext cx="2460900" cy="1075200"/>
          </a:xfrm>
          <a:prstGeom prst="roundRect">
            <a:avLst>
              <a:gd fmla="val 16667" name="adj"/>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500">
                <a:solidFill>
                  <a:srgbClr val="424242"/>
                </a:solidFill>
                <a:latin typeface="Roboto Medium"/>
                <a:ea typeface="Roboto Medium"/>
                <a:cs typeface="Roboto Medium"/>
                <a:sym typeface="Roboto Medium"/>
              </a:rPr>
              <a:t>The goal is to </a:t>
            </a:r>
            <a:endParaRPr sz="1500">
              <a:solidFill>
                <a:srgbClr val="424242"/>
              </a:solidFill>
              <a:latin typeface="Roboto Medium"/>
              <a:ea typeface="Roboto Medium"/>
              <a:cs typeface="Roboto Medium"/>
              <a:sym typeface="Roboto Medium"/>
            </a:endParaRPr>
          </a:p>
          <a:p>
            <a:pPr indent="0" lvl="0" marL="0" rtl="0" algn="ctr">
              <a:lnSpc>
                <a:spcPct val="150000"/>
              </a:lnSpc>
              <a:spcBef>
                <a:spcPts val="0"/>
              </a:spcBef>
              <a:spcAft>
                <a:spcPts val="0"/>
              </a:spcAft>
              <a:buNone/>
            </a:pPr>
            <a:r>
              <a:rPr lang="en" sz="1500">
                <a:solidFill>
                  <a:srgbClr val="64C3F5"/>
                </a:solidFill>
                <a:latin typeface="Roboto Medium"/>
                <a:ea typeface="Roboto Medium"/>
                <a:cs typeface="Roboto Medium"/>
                <a:sym typeface="Roboto Medium"/>
              </a:rPr>
              <a:t>LEARN</a:t>
            </a:r>
            <a:endParaRPr sz="1500">
              <a:solidFill>
                <a:srgbClr val="000000"/>
              </a:solidFill>
              <a:latin typeface="Roboto Medium"/>
              <a:ea typeface="Roboto Medium"/>
              <a:cs typeface="Roboto Medium"/>
              <a:sym typeface="Roboto Medium"/>
            </a:endParaRPr>
          </a:p>
        </p:txBody>
      </p:sp>
      <p:sp>
        <p:nvSpPr>
          <p:cNvPr id="108" name="Google Shape;108;p18"/>
          <p:cNvSpPr txBox="1"/>
          <p:nvPr/>
        </p:nvSpPr>
        <p:spPr>
          <a:xfrm rot="-5400000">
            <a:off x="8215875" y="4025750"/>
            <a:ext cx="1460700" cy="314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t/>
            </a:r>
            <a:endParaRPr b="1" sz="1000">
              <a:solidFill>
                <a:srgbClr val="64C3F5"/>
              </a:solidFill>
              <a:latin typeface="Roboto"/>
              <a:ea typeface="Roboto"/>
              <a:cs typeface="Roboto"/>
              <a:sym typeface="Roboto"/>
            </a:endParaRPr>
          </a:p>
        </p:txBody>
      </p:sp>
      <p:sp>
        <p:nvSpPr>
          <p:cNvPr id="109" name="Google Shape;109;p18"/>
          <p:cNvSpPr/>
          <p:nvPr/>
        </p:nvSpPr>
        <p:spPr>
          <a:xfrm>
            <a:off x="534900" y="2676411"/>
            <a:ext cx="2460900" cy="587100"/>
          </a:xfrm>
          <a:prstGeom prst="roundRect">
            <a:avLst>
              <a:gd fmla="val 16667" name="adj"/>
            </a:avLst>
          </a:prstGeom>
          <a:solidFill>
            <a:srgbClr val="64C3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3F3F3"/>
                </a:solidFill>
                <a:latin typeface="Roboto"/>
                <a:ea typeface="Roboto"/>
                <a:cs typeface="Roboto"/>
                <a:sym typeface="Roboto"/>
              </a:rPr>
              <a:t>Not college</a:t>
            </a:r>
            <a:endParaRPr b="1" sz="1800">
              <a:solidFill>
                <a:srgbClr val="F3F3F3"/>
              </a:solidFill>
              <a:latin typeface="Roboto"/>
              <a:ea typeface="Roboto"/>
              <a:cs typeface="Roboto"/>
              <a:sym typeface="Roboto"/>
            </a:endParaRPr>
          </a:p>
        </p:txBody>
      </p:sp>
      <p:sp>
        <p:nvSpPr>
          <p:cNvPr id="110" name="Google Shape;110;p18"/>
          <p:cNvSpPr/>
          <p:nvPr/>
        </p:nvSpPr>
        <p:spPr>
          <a:xfrm>
            <a:off x="534900" y="3590812"/>
            <a:ext cx="2460900" cy="587100"/>
          </a:xfrm>
          <a:prstGeom prst="roundRect">
            <a:avLst>
              <a:gd fmla="val 16667" name="adj"/>
            </a:avLst>
          </a:prstGeom>
          <a:solidFill>
            <a:srgbClr val="64C3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3F3F3"/>
                </a:solidFill>
                <a:latin typeface="Roboto"/>
                <a:ea typeface="Roboto"/>
                <a:cs typeface="Roboto"/>
                <a:sym typeface="Roboto"/>
              </a:rPr>
              <a:t>Not work</a:t>
            </a:r>
            <a:endParaRPr b="1" sz="1800">
              <a:solidFill>
                <a:srgbClr val="F3F3F3"/>
              </a:solidFill>
              <a:latin typeface="Roboto"/>
              <a:ea typeface="Roboto"/>
              <a:cs typeface="Roboto"/>
              <a:sym typeface="Roboto"/>
            </a:endParaRPr>
          </a:p>
        </p:txBody>
      </p:sp>
      <p:sp>
        <p:nvSpPr>
          <p:cNvPr id="111" name="Google Shape;111;p18"/>
          <p:cNvSpPr/>
          <p:nvPr/>
        </p:nvSpPr>
        <p:spPr>
          <a:xfrm>
            <a:off x="3341550" y="3080625"/>
            <a:ext cx="2460900" cy="1075200"/>
          </a:xfrm>
          <a:prstGeom prst="roundRect">
            <a:avLst>
              <a:gd fmla="val 16667" name="adj"/>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500">
                <a:solidFill>
                  <a:srgbClr val="424242"/>
                </a:solidFill>
                <a:latin typeface="Roboto Medium"/>
                <a:ea typeface="Roboto Medium"/>
                <a:cs typeface="Roboto Medium"/>
                <a:sym typeface="Roboto Medium"/>
              </a:rPr>
              <a:t>You gain more by </a:t>
            </a:r>
            <a:r>
              <a:rPr lang="en" sz="1500">
                <a:solidFill>
                  <a:srgbClr val="64C3F5"/>
                </a:solidFill>
                <a:latin typeface="Roboto Medium"/>
                <a:ea typeface="Roboto Medium"/>
                <a:cs typeface="Roboto Medium"/>
                <a:sym typeface="Roboto Medium"/>
              </a:rPr>
              <a:t>PULLING OTHERS</a:t>
            </a:r>
            <a:r>
              <a:rPr lang="en" sz="1500">
                <a:solidFill>
                  <a:srgbClr val="424242"/>
                </a:solidFill>
                <a:latin typeface="Roboto Medium"/>
                <a:ea typeface="Roboto Medium"/>
                <a:cs typeface="Roboto Medium"/>
                <a:sym typeface="Roboto Medium"/>
              </a:rPr>
              <a:t> than by pushing yourself</a:t>
            </a:r>
            <a:endParaRPr sz="1500">
              <a:solidFill>
                <a:srgbClr val="000000"/>
              </a:solidFill>
              <a:latin typeface="Roboto Medium"/>
              <a:ea typeface="Roboto Medium"/>
              <a:cs typeface="Roboto Medium"/>
              <a:sym typeface="Roboto Medium"/>
            </a:endParaRPr>
          </a:p>
        </p:txBody>
      </p:sp>
      <p:sp>
        <p:nvSpPr>
          <p:cNvPr id="112" name="Google Shape;112;p18"/>
          <p:cNvSpPr txBox="1"/>
          <p:nvPr/>
        </p:nvSpPr>
        <p:spPr>
          <a:xfrm>
            <a:off x="6239225" y="1798000"/>
            <a:ext cx="2460900" cy="221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64C3F5"/>
                </a:solidFill>
              </a:rPr>
              <a:t>R</a:t>
            </a:r>
            <a:r>
              <a:rPr lang="en" sz="3000">
                <a:solidFill>
                  <a:srgbClr val="64C3F5"/>
                </a:solidFill>
              </a:rPr>
              <a:t>espect</a:t>
            </a:r>
            <a:endParaRPr sz="3000">
              <a:solidFill>
                <a:srgbClr val="64C3F5"/>
              </a:solidFill>
            </a:endParaRPr>
          </a:p>
          <a:p>
            <a:pPr indent="0" lvl="0" marL="0" rtl="0" algn="l">
              <a:spcBef>
                <a:spcPts val="0"/>
              </a:spcBef>
              <a:spcAft>
                <a:spcPts val="0"/>
              </a:spcAft>
              <a:buNone/>
            </a:pPr>
            <a:r>
              <a:rPr lang="en" sz="3000">
                <a:solidFill>
                  <a:srgbClr val="64C3F5"/>
                </a:solidFill>
              </a:rPr>
              <a:t>Help</a:t>
            </a:r>
            <a:endParaRPr sz="3000">
              <a:solidFill>
                <a:srgbClr val="64C3F5"/>
              </a:solidFill>
            </a:endParaRPr>
          </a:p>
          <a:p>
            <a:pPr indent="0" lvl="0" marL="0" rtl="0" algn="l">
              <a:spcBef>
                <a:spcPts val="0"/>
              </a:spcBef>
              <a:spcAft>
                <a:spcPts val="0"/>
              </a:spcAft>
              <a:buNone/>
            </a:pPr>
            <a:r>
              <a:rPr lang="en" sz="3000">
                <a:solidFill>
                  <a:srgbClr val="64C3F5"/>
                </a:solidFill>
              </a:rPr>
              <a:t>Listen</a:t>
            </a:r>
            <a:endParaRPr sz="3000">
              <a:solidFill>
                <a:srgbClr val="64C3F5"/>
              </a:solidFill>
            </a:endParaRPr>
          </a:p>
          <a:p>
            <a:pPr indent="0" lvl="0" marL="0" rtl="0" algn="l">
              <a:spcBef>
                <a:spcPts val="0"/>
              </a:spcBef>
              <a:spcAft>
                <a:spcPts val="0"/>
              </a:spcAft>
              <a:buNone/>
            </a:pPr>
            <a:r>
              <a:rPr lang="en" sz="3000">
                <a:solidFill>
                  <a:srgbClr val="64C3F5"/>
                </a:solidFill>
              </a:rPr>
              <a:t>L</a:t>
            </a:r>
            <a:r>
              <a:rPr lang="en" sz="3000">
                <a:solidFill>
                  <a:srgbClr val="64C3F5"/>
                </a:solidFill>
              </a:rPr>
              <a:t>earn</a:t>
            </a:r>
            <a:endParaRPr sz="3000">
              <a:solidFill>
                <a:srgbClr val="64C3F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19"/>
          <p:cNvSpPr txBox="1"/>
          <p:nvPr/>
        </p:nvSpPr>
        <p:spPr>
          <a:xfrm>
            <a:off x="534900" y="517175"/>
            <a:ext cx="56652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DC5FA"/>
                </a:solidFill>
                <a:latin typeface="Roboto"/>
                <a:ea typeface="Roboto"/>
                <a:cs typeface="Roboto"/>
                <a:sym typeface="Roboto"/>
              </a:rPr>
              <a:t>What we value - Towards yourself</a:t>
            </a:r>
            <a:endParaRPr b="1" sz="1800">
              <a:solidFill>
                <a:srgbClr val="2DC5FA"/>
              </a:solidFill>
              <a:latin typeface="Roboto"/>
              <a:ea typeface="Roboto"/>
              <a:cs typeface="Roboto"/>
              <a:sym typeface="Roboto"/>
            </a:endParaRPr>
          </a:p>
        </p:txBody>
      </p:sp>
      <p:sp>
        <p:nvSpPr>
          <p:cNvPr id="118" name="Google Shape;118;p19"/>
          <p:cNvSpPr txBox="1"/>
          <p:nvPr/>
        </p:nvSpPr>
        <p:spPr>
          <a:xfrm rot="-5400000">
            <a:off x="8365583" y="4210008"/>
            <a:ext cx="1183800" cy="255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lang="en" sz="1000">
                <a:solidFill>
                  <a:srgbClr val="64C3F5"/>
                </a:solidFill>
                <a:latin typeface="Roboto"/>
                <a:ea typeface="Roboto"/>
                <a:cs typeface="Roboto"/>
                <a:sym typeface="Roboto"/>
              </a:rPr>
              <a:t>Ironvalues</a:t>
            </a:r>
            <a:endParaRPr b="1" sz="1000">
              <a:solidFill>
                <a:srgbClr val="64C3F5"/>
              </a:solidFill>
              <a:latin typeface="Roboto"/>
              <a:ea typeface="Roboto"/>
              <a:cs typeface="Roboto"/>
              <a:sym typeface="Roboto"/>
            </a:endParaRPr>
          </a:p>
        </p:txBody>
      </p:sp>
      <p:sp>
        <p:nvSpPr>
          <p:cNvPr id="119" name="Google Shape;119;p19"/>
          <p:cNvSpPr txBox="1"/>
          <p:nvPr/>
        </p:nvSpPr>
        <p:spPr>
          <a:xfrm>
            <a:off x="714925" y="1450125"/>
            <a:ext cx="4156200" cy="278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3000">
                <a:solidFill>
                  <a:srgbClr val="64C3F5"/>
                </a:solidFill>
              </a:rPr>
              <a:t>Work hard</a:t>
            </a:r>
            <a:endParaRPr sz="3000">
              <a:solidFill>
                <a:srgbClr val="64C3F5"/>
              </a:solidFill>
            </a:endParaRPr>
          </a:p>
          <a:p>
            <a:pPr indent="0" lvl="0" marL="0" rtl="0" algn="l">
              <a:lnSpc>
                <a:spcPct val="100000"/>
              </a:lnSpc>
              <a:spcBef>
                <a:spcPts val="0"/>
              </a:spcBef>
              <a:spcAft>
                <a:spcPts val="0"/>
              </a:spcAft>
              <a:buClr>
                <a:schemeClr val="dk1"/>
              </a:buClr>
              <a:buSzPts val="1100"/>
              <a:buFont typeface="Arial"/>
              <a:buNone/>
            </a:pPr>
            <a:r>
              <a:t/>
            </a:r>
            <a:endParaRPr sz="3000">
              <a:solidFill>
                <a:srgbClr val="64C3F5"/>
              </a:solidFill>
            </a:endParaRPr>
          </a:p>
          <a:p>
            <a:pPr indent="0" lvl="0" marL="0" rtl="0" algn="l">
              <a:lnSpc>
                <a:spcPct val="100000"/>
              </a:lnSpc>
              <a:spcBef>
                <a:spcPts val="0"/>
              </a:spcBef>
              <a:spcAft>
                <a:spcPts val="0"/>
              </a:spcAft>
              <a:buClr>
                <a:schemeClr val="dk1"/>
              </a:buClr>
              <a:buSzPts val="1100"/>
              <a:buFont typeface="Arial"/>
              <a:buNone/>
            </a:pPr>
            <a:r>
              <a:rPr lang="en" sz="3000">
                <a:solidFill>
                  <a:srgbClr val="64C3F5"/>
                </a:solidFill>
              </a:rPr>
              <a:t>Talk to us</a:t>
            </a:r>
            <a:endParaRPr sz="3000">
              <a:solidFill>
                <a:srgbClr val="64C3F5"/>
              </a:solidFill>
            </a:endParaRPr>
          </a:p>
          <a:p>
            <a:pPr indent="0" lvl="0" marL="0" rtl="0" algn="l">
              <a:lnSpc>
                <a:spcPct val="100000"/>
              </a:lnSpc>
              <a:spcBef>
                <a:spcPts val="0"/>
              </a:spcBef>
              <a:spcAft>
                <a:spcPts val="0"/>
              </a:spcAft>
              <a:buClr>
                <a:schemeClr val="dk1"/>
              </a:buClr>
              <a:buSzPts val="1100"/>
              <a:buFont typeface="Arial"/>
              <a:buNone/>
            </a:pPr>
            <a:r>
              <a:t/>
            </a:r>
            <a:endParaRPr sz="3000">
              <a:solidFill>
                <a:srgbClr val="64C3F5"/>
              </a:solidFill>
            </a:endParaRPr>
          </a:p>
          <a:p>
            <a:pPr indent="0" lvl="0" marL="0" rtl="0" algn="l">
              <a:lnSpc>
                <a:spcPct val="100000"/>
              </a:lnSpc>
              <a:spcBef>
                <a:spcPts val="0"/>
              </a:spcBef>
              <a:spcAft>
                <a:spcPts val="0"/>
              </a:spcAft>
              <a:buClr>
                <a:schemeClr val="dk1"/>
              </a:buClr>
              <a:buSzPts val="1100"/>
              <a:buFont typeface="Arial"/>
              <a:buNone/>
            </a:pPr>
            <a:r>
              <a:rPr lang="en" sz="3000">
                <a:solidFill>
                  <a:srgbClr val="64C3F5"/>
                </a:solidFill>
              </a:rPr>
              <a:t>Enjoy</a:t>
            </a:r>
            <a:endParaRPr sz="1000">
              <a:solidFill>
                <a:srgbClr val="64C3F5"/>
              </a:solidFill>
              <a:latin typeface="Roboto"/>
              <a:ea typeface="Roboto"/>
              <a:cs typeface="Roboto"/>
              <a:sym typeface="Roboto"/>
            </a:endParaRPr>
          </a:p>
          <a:p>
            <a:pPr indent="0" lvl="0" marL="0" rtl="0" algn="just">
              <a:lnSpc>
                <a:spcPct val="100000"/>
              </a:lnSpc>
              <a:spcBef>
                <a:spcPts val="0"/>
              </a:spcBef>
              <a:spcAft>
                <a:spcPts val="0"/>
              </a:spcAft>
              <a:buNone/>
            </a:pPr>
            <a:r>
              <a:t/>
            </a:r>
            <a:endParaRPr sz="1000">
              <a:latin typeface="Roboto"/>
              <a:ea typeface="Roboto"/>
              <a:cs typeface="Roboto"/>
              <a:sym typeface="Roboto"/>
            </a:endParaRPr>
          </a:p>
        </p:txBody>
      </p:sp>
      <p:pic>
        <p:nvPicPr>
          <p:cNvPr id="120" name="Google Shape;120;p19"/>
          <p:cNvPicPr preferRelativeResize="0"/>
          <p:nvPr/>
        </p:nvPicPr>
        <p:blipFill>
          <a:blip r:embed="rId4">
            <a:alphaModFix/>
          </a:blip>
          <a:stretch>
            <a:fillRect/>
          </a:stretch>
        </p:blipFill>
        <p:spPr>
          <a:xfrm>
            <a:off x="3415750" y="1373925"/>
            <a:ext cx="4942406" cy="27800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0"/>
          <p:cNvSpPr txBox="1"/>
          <p:nvPr/>
        </p:nvSpPr>
        <p:spPr>
          <a:xfrm>
            <a:off x="311700" y="3153075"/>
            <a:ext cx="8520600" cy="440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Feedback</a:t>
            </a:r>
            <a:endParaRPr sz="1800">
              <a:solidFill>
                <a:srgbClr val="000000"/>
              </a:solidFill>
              <a:latin typeface="Roboto Medium"/>
              <a:ea typeface="Roboto Medium"/>
              <a:cs typeface="Roboto Medium"/>
              <a:sym typeface="Roboto Medium"/>
            </a:endParaRPr>
          </a:p>
        </p:txBody>
      </p:sp>
      <p:pic>
        <p:nvPicPr>
          <p:cNvPr id="126" name="Google Shape;126;p20"/>
          <p:cNvPicPr preferRelativeResize="0"/>
          <p:nvPr/>
        </p:nvPicPr>
        <p:blipFill>
          <a:blip r:embed="rId4">
            <a:alphaModFix/>
          </a:blip>
          <a:stretch>
            <a:fillRect/>
          </a:stretch>
        </p:blipFill>
        <p:spPr>
          <a:xfrm>
            <a:off x="3786563" y="1393225"/>
            <a:ext cx="1570875" cy="1570875"/>
          </a:xfrm>
          <a:prstGeom prst="rect">
            <a:avLst/>
          </a:prstGeom>
          <a:noFill/>
          <a:ln>
            <a:noFill/>
          </a:ln>
        </p:spPr>
      </p:pic>
      <p:pic>
        <p:nvPicPr>
          <p:cNvPr id="127" name="Google Shape;127;p20"/>
          <p:cNvPicPr preferRelativeResize="0"/>
          <p:nvPr/>
        </p:nvPicPr>
        <p:blipFill>
          <a:blip r:embed="rId5">
            <a:alphaModFix/>
          </a:blip>
          <a:stretch>
            <a:fillRect/>
          </a:stretch>
        </p:blipFill>
        <p:spPr>
          <a:xfrm>
            <a:off x="7298875" y="-1087175"/>
            <a:ext cx="2599849" cy="2803224"/>
          </a:xfrm>
          <a:prstGeom prst="rect">
            <a:avLst/>
          </a:prstGeom>
          <a:noFill/>
          <a:ln>
            <a:noFill/>
          </a:ln>
        </p:spPr>
      </p:pic>
      <p:pic>
        <p:nvPicPr>
          <p:cNvPr id="128" name="Google Shape;128;p20"/>
          <p:cNvPicPr preferRelativeResize="0"/>
          <p:nvPr/>
        </p:nvPicPr>
        <p:blipFill>
          <a:blip r:embed="rId5">
            <a:alphaModFix/>
          </a:blip>
          <a:stretch>
            <a:fillRect/>
          </a:stretch>
        </p:blipFill>
        <p:spPr>
          <a:xfrm>
            <a:off x="-732950" y="3742975"/>
            <a:ext cx="2599849" cy="28032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pic>
        <p:nvPicPr>
          <p:cNvPr id="133" name="Google Shape;133;p21"/>
          <p:cNvPicPr preferRelativeResize="0"/>
          <p:nvPr/>
        </p:nvPicPr>
        <p:blipFill>
          <a:blip r:embed="rId4">
            <a:alphaModFix/>
          </a:blip>
          <a:stretch>
            <a:fillRect/>
          </a:stretch>
        </p:blipFill>
        <p:spPr>
          <a:xfrm>
            <a:off x="7298875" y="-1087175"/>
            <a:ext cx="2599849" cy="2803224"/>
          </a:xfrm>
          <a:prstGeom prst="rect">
            <a:avLst/>
          </a:prstGeom>
          <a:noFill/>
          <a:ln>
            <a:noFill/>
          </a:ln>
        </p:spPr>
      </p:pic>
      <p:pic>
        <p:nvPicPr>
          <p:cNvPr id="134" name="Google Shape;134;p21"/>
          <p:cNvPicPr preferRelativeResize="0"/>
          <p:nvPr/>
        </p:nvPicPr>
        <p:blipFill>
          <a:blip r:embed="rId4">
            <a:alphaModFix/>
          </a:blip>
          <a:stretch>
            <a:fillRect/>
          </a:stretch>
        </p:blipFill>
        <p:spPr>
          <a:xfrm>
            <a:off x="-732950" y="3742975"/>
            <a:ext cx="2599849" cy="2803224"/>
          </a:xfrm>
          <a:prstGeom prst="rect">
            <a:avLst/>
          </a:prstGeom>
          <a:noFill/>
          <a:ln>
            <a:noFill/>
          </a:ln>
        </p:spPr>
      </p:pic>
      <p:pic>
        <p:nvPicPr>
          <p:cNvPr id="135" name="Google Shape;135;p21"/>
          <p:cNvPicPr preferRelativeResize="0"/>
          <p:nvPr/>
        </p:nvPicPr>
        <p:blipFill rotWithShape="1">
          <a:blip r:embed="rId5">
            <a:alphaModFix/>
          </a:blip>
          <a:srcRect b="0" l="765" r="1118" t="1536"/>
          <a:stretch/>
        </p:blipFill>
        <p:spPr>
          <a:xfrm>
            <a:off x="497050" y="404800"/>
            <a:ext cx="8213598" cy="4333874"/>
          </a:xfrm>
          <a:prstGeom prst="rect">
            <a:avLst/>
          </a:prstGeom>
          <a:noFill/>
          <a:ln>
            <a:noFill/>
          </a:ln>
        </p:spPr>
      </p:pic>
      <p:sp>
        <p:nvSpPr>
          <p:cNvPr id="136" name="Google Shape;136;p21"/>
          <p:cNvSpPr txBox="1"/>
          <p:nvPr/>
        </p:nvSpPr>
        <p:spPr>
          <a:xfrm rot="-5400000">
            <a:off x="8365583" y="4210008"/>
            <a:ext cx="1183800" cy="255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lang="en" sz="1000">
                <a:solidFill>
                  <a:srgbClr val="64C3F5"/>
                </a:solidFill>
                <a:latin typeface="Roboto"/>
                <a:ea typeface="Roboto"/>
                <a:cs typeface="Roboto"/>
                <a:sym typeface="Roboto"/>
              </a:rPr>
              <a:t>Feedback</a:t>
            </a:r>
            <a:endParaRPr b="1" sz="1000">
              <a:solidFill>
                <a:srgbClr val="64C3F5"/>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